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tags/tag20.xml" ContentType="application/vnd.openxmlformats-officedocument.presentationml.tags+xml"/>
  <Override PartName="/ppt/notesSlides/notesSlide32.xml" ContentType="application/vnd.openxmlformats-officedocument.presentationml.notesSlide+xml"/>
  <Override PartName="/ppt/tags/tag2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8"/>
  </p:notesMasterIdLst>
  <p:sldIdLst>
    <p:sldId id="256" r:id="rId2"/>
    <p:sldId id="257" r:id="rId3"/>
    <p:sldId id="262" r:id="rId4"/>
    <p:sldId id="307" r:id="rId5"/>
    <p:sldId id="294" r:id="rId6"/>
    <p:sldId id="265" r:id="rId7"/>
    <p:sldId id="264" r:id="rId8"/>
    <p:sldId id="261" r:id="rId9"/>
    <p:sldId id="266" r:id="rId10"/>
    <p:sldId id="272" r:id="rId11"/>
    <p:sldId id="310" r:id="rId12"/>
    <p:sldId id="267" r:id="rId13"/>
    <p:sldId id="308" r:id="rId14"/>
    <p:sldId id="274" r:id="rId15"/>
    <p:sldId id="309" r:id="rId16"/>
    <p:sldId id="277" r:id="rId17"/>
    <p:sldId id="268" r:id="rId18"/>
    <p:sldId id="296" r:id="rId19"/>
    <p:sldId id="297" r:id="rId20"/>
    <p:sldId id="299" r:id="rId21"/>
    <p:sldId id="300" r:id="rId22"/>
    <p:sldId id="279" r:id="rId23"/>
    <p:sldId id="303" r:id="rId24"/>
    <p:sldId id="304" r:id="rId25"/>
    <p:sldId id="305" r:id="rId26"/>
    <p:sldId id="285" r:id="rId27"/>
    <p:sldId id="284" r:id="rId28"/>
    <p:sldId id="270" r:id="rId29"/>
    <p:sldId id="280" r:id="rId30"/>
    <p:sldId id="286" r:id="rId31"/>
    <p:sldId id="289" r:id="rId32"/>
    <p:sldId id="290" r:id="rId33"/>
    <p:sldId id="291" r:id="rId34"/>
    <p:sldId id="292" r:id="rId35"/>
    <p:sldId id="287" r:id="rId36"/>
    <p:sldId id="3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928"/>
    <a:srgbClr val="101B2D"/>
    <a:srgbClr val="FFFAE7"/>
    <a:srgbClr val="EB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64841"/>
  </p:normalViewPr>
  <p:slideViewPr>
    <p:cSldViewPr snapToGrid="0" snapToObjects="1">
      <p:cViewPr varScale="1">
        <p:scale>
          <a:sx n="68" d="100"/>
          <a:sy n="68" d="100"/>
        </p:scale>
        <p:origin x="2040" y="192"/>
      </p:cViewPr>
      <p:guideLst/>
    </p:cSldViewPr>
  </p:slideViewPr>
  <p:outlineViewPr>
    <p:cViewPr>
      <p:scale>
        <a:sx n="33" d="100"/>
        <a:sy n="33" d="100"/>
      </p:scale>
      <p:origin x="0" y="-20592"/>
    </p:cViewPr>
  </p:outlineViewPr>
  <p:notesTextViewPr>
    <p:cViewPr>
      <p:scale>
        <a:sx n="110" d="100"/>
        <a:sy n="110" d="100"/>
      </p:scale>
      <p:origin x="0" y="0"/>
    </p:cViewPr>
  </p:notesTextViewPr>
  <p:sorterViewPr>
    <p:cViewPr varScale="1">
      <p:scale>
        <a:sx n="100" d="100"/>
        <a:sy n="100" d="100"/>
      </p:scale>
      <p:origin x="0" y="0"/>
    </p:cViewPr>
  </p:sorterViewPr>
  <p:notesViewPr>
    <p:cSldViewPr snapToGrid="0" snapToObjects="1">
      <p:cViewPr>
        <p:scale>
          <a:sx n="146" d="100"/>
          <a:sy n="146" d="100"/>
        </p:scale>
        <p:origin x="2608" y="-35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AE1F2C-BFA3-4F2E-8D81-F138ADDE191A}" type="datetimeFigureOut">
              <a:rPr lang="en-NZ" smtClean="0"/>
              <a:t>20/10/21</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36E01-D4B7-4E32-8306-BC1A8F6EFF5B}" type="slidenum">
              <a:rPr lang="en-NZ" smtClean="0"/>
              <a:t>‹#›</a:t>
            </a:fld>
            <a:endParaRPr lang="en-NZ" dirty="0"/>
          </a:p>
        </p:txBody>
      </p:sp>
    </p:spTree>
    <p:extLst>
      <p:ext uri="{BB962C8B-B14F-4D97-AF65-F5344CB8AC3E}">
        <p14:creationId xmlns:p14="http://schemas.microsoft.com/office/powerpoint/2010/main" val="3522652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 Minchan from City University of Hong Kong.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Today I am going to introduce our paper: A motion-guided interface for modeling 3D multi-functional furniture.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1</a:t>
            </a:fld>
            <a:endParaRPr lang="en-NZ" dirty="0"/>
          </a:p>
        </p:txBody>
      </p:sp>
    </p:spTree>
    <p:extLst>
      <p:ext uri="{BB962C8B-B14F-4D97-AF65-F5344CB8AC3E}">
        <p14:creationId xmlns:p14="http://schemas.microsoft.com/office/powerpoint/2010/main" val="2989553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Second, </a:t>
            </a:r>
            <a:r>
              <a:rPr lang="en-HK" sz="1200" kern="1200" dirty="0">
                <a:solidFill>
                  <a:schemeClr val="tx1"/>
                </a:solidFill>
                <a:effectLst/>
                <a:latin typeface="+mn-lt"/>
                <a:ea typeface="+mn-ea"/>
                <a:cs typeface="+mn-cs"/>
              </a:rPr>
              <a:t>participants were shown videos with an unfinished cabinet or table, and then an additional static furniture component appeared. Similarly, they were asked to perform hand actions to create the static furniture part and do the same ratings.</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10</a:t>
            </a:fld>
            <a:endParaRPr lang="en-NZ" dirty="0"/>
          </a:p>
        </p:txBody>
      </p:sp>
    </p:spTree>
    <p:extLst>
      <p:ext uri="{BB962C8B-B14F-4D97-AF65-F5344CB8AC3E}">
        <p14:creationId xmlns:p14="http://schemas.microsoft.com/office/powerpoint/2010/main" val="14965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Third, participants were shown videos which displayed various CAD operations such as scaling or translating(click), and then they were asked to do hand motions to perform each operation and do the same ratings.</a:t>
            </a: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11</a:t>
            </a:fld>
            <a:endParaRPr lang="en-NZ" dirty="0"/>
          </a:p>
        </p:txBody>
      </p:sp>
    </p:spTree>
    <p:extLst>
      <p:ext uri="{BB962C8B-B14F-4D97-AF65-F5344CB8AC3E}">
        <p14:creationId xmlns:p14="http://schemas.microsoft.com/office/powerpoint/2010/main" val="3537400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After the user study, we manually extracted and classified the participants’ hand motions.</a:t>
            </a:r>
            <a:endParaRPr lang="en-HK" dirty="0"/>
          </a:p>
          <a:p>
            <a:r>
              <a:rPr lang="en-US" dirty="0"/>
              <a:t>From the results, we have several observations.</a:t>
            </a:r>
          </a:p>
          <a:p>
            <a:r>
              <a:rPr lang="en-US" dirty="0"/>
              <a:t>(click) First, </a:t>
            </a:r>
            <a:r>
              <a:rPr lang="en-HK" sz="1200" kern="1200" dirty="0">
                <a:solidFill>
                  <a:schemeClr val="tx1"/>
                </a:solidFill>
                <a:effectLst/>
                <a:latin typeface="+mn-lt"/>
                <a:ea typeface="+mn-ea"/>
                <a:cs typeface="+mn-cs"/>
              </a:rPr>
              <a:t>similar to the observed patterns in previous work, we observe that user agreement tends to be inversely proportional to the task complexity.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Seconds, users tend to use hands to depict the static component to create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Third, </a:t>
            </a:r>
            <a:r>
              <a:rPr lang="en-HK" sz="1200" kern="1200" dirty="0">
                <a:solidFill>
                  <a:schemeClr val="tx1"/>
                </a:solidFill>
                <a:effectLst/>
                <a:latin typeface="+mn-lt"/>
                <a:ea typeface="+mn-ea"/>
                <a:cs typeface="+mn-cs"/>
              </a:rPr>
              <a:t>we find users tend to perform motions representing how they interact with the object to create dynamic components, which was not explored in the previous works.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p:txBody>
      </p:sp>
      <p:sp>
        <p:nvSpPr>
          <p:cNvPr id="4" name="Slide Number Placeholder 3"/>
          <p:cNvSpPr>
            <a:spLocks noGrp="1"/>
          </p:cNvSpPr>
          <p:nvPr>
            <p:ph type="sldNum" sz="quarter" idx="5"/>
          </p:nvPr>
        </p:nvSpPr>
        <p:spPr/>
        <p:txBody>
          <a:bodyPr/>
          <a:lstStyle/>
          <a:p>
            <a:fld id="{75936E01-D4B7-4E32-8306-BC1A8F6EFF5B}" type="slidenum">
              <a:rPr lang="en-NZ" smtClean="0"/>
              <a:t>12</a:t>
            </a:fld>
            <a:endParaRPr lang="en-NZ" dirty="0"/>
          </a:p>
        </p:txBody>
      </p:sp>
    </p:spTree>
    <p:extLst>
      <p:ext uri="{BB962C8B-B14F-4D97-AF65-F5344CB8AC3E}">
        <p14:creationId xmlns:p14="http://schemas.microsoft.com/office/powerpoint/2010/main" val="3514737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With the count of how often a gesture was proposed as the main criteria, we chose an appropriate gesture for each task. In some cases where the suggestion count is not distinctive, we also looked at the suitability and ease ratings. Here are motions for dynamic components</a:t>
            </a:r>
          </a:p>
          <a:p>
            <a:endParaRPr lang="en-HK" sz="1200" kern="1200" dirty="0">
              <a:solidFill>
                <a:schemeClr val="tx1"/>
              </a:solidFill>
              <a:effectLst/>
              <a:latin typeface="+mn-lt"/>
              <a:ea typeface="+mn-ea"/>
              <a:cs typeface="+mn-cs"/>
            </a:endParaRPr>
          </a:p>
          <a:p>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13</a:t>
            </a:fld>
            <a:endParaRPr lang="en-NZ" dirty="0"/>
          </a:p>
        </p:txBody>
      </p:sp>
    </p:spTree>
    <p:extLst>
      <p:ext uri="{BB962C8B-B14F-4D97-AF65-F5344CB8AC3E}">
        <p14:creationId xmlns:p14="http://schemas.microsoft.com/office/powerpoint/2010/main" val="241696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Here are motions for static components</a:t>
            </a:r>
          </a:p>
          <a:p>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14</a:t>
            </a:fld>
            <a:endParaRPr lang="en-NZ" dirty="0"/>
          </a:p>
        </p:txBody>
      </p:sp>
    </p:spTree>
    <p:extLst>
      <p:ext uri="{BB962C8B-B14F-4D97-AF65-F5344CB8AC3E}">
        <p14:creationId xmlns:p14="http://schemas.microsoft.com/office/powerpoint/2010/main" val="3717118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And these are chosen motions for manipulations</a:t>
            </a:r>
          </a:p>
          <a:p>
            <a:endParaRPr lang="en-HK" sz="1200" kern="1200" dirty="0">
              <a:solidFill>
                <a:schemeClr val="tx1"/>
              </a:solidFill>
              <a:effectLst/>
              <a:latin typeface="+mn-lt"/>
              <a:ea typeface="+mn-ea"/>
              <a:cs typeface="+mn-cs"/>
            </a:endParaRPr>
          </a:p>
          <a:p>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15</a:t>
            </a:fld>
            <a:endParaRPr lang="en-NZ" dirty="0"/>
          </a:p>
        </p:txBody>
      </p:sp>
    </p:spTree>
    <p:extLst>
      <p:ext uri="{BB962C8B-B14F-4D97-AF65-F5344CB8AC3E}">
        <p14:creationId xmlns:p14="http://schemas.microsoft.com/office/powerpoint/2010/main" val="3826904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With the chose</a:t>
            </a:r>
            <a:r>
              <a:rPr lang="en-US" sz="1200" kern="1200" dirty="0">
                <a:solidFill>
                  <a:schemeClr val="tx1"/>
                </a:solidFill>
                <a:effectLst/>
                <a:latin typeface="+mn-lt"/>
                <a:ea typeface="+mn-ea"/>
                <a:cs typeface="+mn-cs"/>
              </a:rPr>
              <a:t>n</a:t>
            </a:r>
            <a:r>
              <a:rPr lang="en-HK" sz="1200" kern="1200" dirty="0">
                <a:solidFill>
                  <a:schemeClr val="tx1"/>
                </a:solidFill>
                <a:effectLst/>
                <a:latin typeface="+mn-lt"/>
                <a:ea typeface="+mn-ea"/>
                <a:cs typeface="+mn-cs"/>
              </a:rPr>
              <a:t> motions of the preliminary user study, we built our interface.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In our system, the users do modeling by performing hand motions on top of a Leap Motion Controller, while they can visualize the virtual results on a PC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On the left side of the screen, there is a panel with shapes or components for the users to choose from. It will be hidden automatically if the choosing is finished.</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On the right side of the screen, there is a panel with basic options users may need</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Besides, to keep the feasibility of our created models, only reasonable translating and scaling directions are shown and allowed.</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 </a:t>
            </a: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16</a:t>
            </a:fld>
            <a:endParaRPr lang="en-NZ" dirty="0"/>
          </a:p>
        </p:txBody>
      </p:sp>
    </p:spTree>
    <p:extLst>
      <p:ext uri="{BB962C8B-B14F-4D97-AF65-F5344CB8AC3E}">
        <p14:creationId xmlns:p14="http://schemas.microsoft.com/office/powerpoint/2010/main" val="3707632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kern="1200" dirty="0">
                <a:solidFill>
                  <a:schemeClr val="tx1"/>
                </a:solidFill>
                <a:effectLst/>
                <a:latin typeface="+mn-lt"/>
                <a:ea typeface="+mn-ea"/>
                <a:cs typeface="+mn-cs"/>
              </a:rPr>
              <a:t>To implement the mentioned user interface, first, we need to do motion recognition </a:t>
            </a:r>
          </a:p>
          <a:p>
            <a:r>
              <a:rPr lang="en-HK" sz="1200" kern="1200" dirty="0">
                <a:solidFill>
                  <a:schemeClr val="tx1"/>
                </a:solidFill>
                <a:effectLst/>
                <a:latin typeface="+mn-lt"/>
                <a:ea typeface="+mn-ea"/>
                <a:cs typeface="+mn-cs"/>
              </a:rPr>
              <a:t>(click) From observation of preliminary user study, we found that users were likely to use different motion trajectories with the same natural hand pose to create different components. Therefore, we classify the valid gestures of a single hand roughly into three poses according to their fingers’ extension states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17</a:t>
            </a:fld>
            <a:endParaRPr lang="en-NZ" dirty="0"/>
          </a:p>
        </p:txBody>
      </p:sp>
    </p:spTree>
    <p:extLst>
      <p:ext uri="{BB962C8B-B14F-4D97-AF65-F5344CB8AC3E}">
        <p14:creationId xmlns:p14="http://schemas.microsoft.com/office/powerpoint/2010/main" val="1643262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kern="1200" dirty="0">
                <a:solidFill>
                  <a:schemeClr val="tx1"/>
                </a:solidFill>
                <a:effectLst/>
                <a:latin typeface="+mn-lt"/>
                <a:ea typeface="+mn-ea"/>
                <a:cs typeface="+mn-cs"/>
              </a:rPr>
              <a:t>At each frame, we obtained palm normal, hand velocity, finger extension states and finger velocity from leap motion. According to enumerate those data, we can classify the motion into different states.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For every continuous </a:t>
            </a:r>
            <a:r>
              <a:rPr lang="en-HK" sz="1200" i="1" kern="1200" dirty="0">
                <a:solidFill>
                  <a:schemeClr val="tx1"/>
                </a:solidFill>
                <a:effectLst/>
                <a:latin typeface="+mn-lt"/>
                <a:ea typeface="+mn-ea"/>
                <a:cs typeface="+mn-cs"/>
              </a:rPr>
              <a:t>N </a:t>
            </a:r>
            <a:r>
              <a:rPr lang="en-HK" sz="1200" kern="1200" dirty="0">
                <a:solidFill>
                  <a:schemeClr val="tx1"/>
                </a:solidFill>
                <a:effectLst/>
                <a:latin typeface="+mn-lt"/>
                <a:ea typeface="+mn-ea"/>
                <a:cs typeface="+mn-cs"/>
              </a:rPr>
              <a:t>frames, if some state repeats over </a:t>
            </a:r>
            <a:r>
              <a:rPr lang="en-HK" sz="1200" i="1" kern="1200" dirty="0">
                <a:solidFill>
                  <a:schemeClr val="tx1"/>
                </a:solidFill>
                <a:effectLst/>
                <a:latin typeface="+mn-lt"/>
                <a:ea typeface="+mn-ea"/>
                <a:cs typeface="+mn-cs"/>
              </a:rPr>
              <a:t>m </a:t>
            </a:r>
            <a:r>
              <a:rPr lang="en-HK" sz="1200" kern="1200" dirty="0">
                <a:solidFill>
                  <a:schemeClr val="tx1"/>
                </a:solidFill>
                <a:effectLst/>
                <a:latin typeface="+mn-lt"/>
                <a:ea typeface="+mn-ea"/>
                <a:cs typeface="+mn-cs"/>
              </a:rPr>
              <a:t>times, the motion will be recognized and its corresponding task will be conducted.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18</a:t>
            </a:fld>
            <a:endParaRPr lang="en-NZ" dirty="0"/>
          </a:p>
        </p:txBody>
      </p:sp>
    </p:spTree>
    <p:extLst>
      <p:ext uri="{BB962C8B-B14F-4D97-AF65-F5344CB8AC3E}">
        <p14:creationId xmlns:p14="http://schemas.microsoft.com/office/powerpoint/2010/main" val="4022748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kern="1200" dirty="0">
                <a:solidFill>
                  <a:schemeClr val="tx1"/>
                </a:solidFill>
                <a:effectLst/>
                <a:latin typeface="+mn-lt"/>
                <a:ea typeface="+mn-ea"/>
                <a:cs typeface="+mn-cs"/>
              </a:rPr>
              <a:t>We also prepared 3D furniture components for users to create.</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All the furniture components were predefined with the combination of the basic geometric primitives and some built-in widgets.</a:t>
            </a:r>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19</a:t>
            </a:fld>
            <a:endParaRPr lang="en-NZ" dirty="0"/>
          </a:p>
        </p:txBody>
      </p:sp>
    </p:spTree>
    <p:extLst>
      <p:ext uri="{BB962C8B-B14F-4D97-AF65-F5344CB8AC3E}">
        <p14:creationId xmlns:p14="http://schemas.microsoft.com/office/powerpoint/2010/main" val="72808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3D modelling plays a significant role in design and fabrication.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While commercial modeling software is too complex and </a:t>
            </a:r>
            <a:r>
              <a:rPr lang="en-US" altLang="zh-CN" dirty="0"/>
              <a:t>difficult for novices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2</a:t>
            </a:fld>
            <a:endParaRPr lang="en-NZ" dirty="0"/>
          </a:p>
        </p:txBody>
      </p:sp>
    </p:spTree>
    <p:extLst>
      <p:ext uri="{BB962C8B-B14F-4D97-AF65-F5344CB8AC3E}">
        <p14:creationId xmlns:p14="http://schemas.microsoft.com/office/powerpoint/2010/main" val="3414171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The overall size of each component </a:t>
            </a:r>
            <a:r>
              <a:rPr lang="en-HK" sz="1200" kern="1200" dirty="0" err="1">
                <a:solidFill>
                  <a:schemeClr val="tx1"/>
                </a:solidFill>
                <a:effectLst/>
                <a:latin typeface="+mn-lt"/>
                <a:ea typeface="+mn-ea"/>
                <a:cs typeface="+mn-cs"/>
              </a:rPr>
              <a:t>dependeds</a:t>
            </a:r>
            <a:r>
              <a:rPr lang="en-HK" sz="1200" kern="1200" dirty="0">
                <a:solidFill>
                  <a:schemeClr val="tx1"/>
                </a:solidFill>
                <a:effectLst/>
                <a:latin typeface="+mn-lt"/>
                <a:ea typeface="+mn-ea"/>
                <a:cs typeface="+mn-cs"/>
              </a:rPr>
              <a:t> on its parameters such as width, height and depth, and the structural arrangement for its sub-components (for example, the relative position and orientation of the basic primitives) are predefined. </a:t>
            </a:r>
            <a:endParaRPr lang="en-HK" dirty="0"/>
          </a:p>
        </p:txBody>
      </p:sp>
      <p:sp>
        <p:nvSpPr>
          <p:cNvPr id="4" name="Slide Number Placeholder 3"/>
          <p:cNvSpPr>
            <a:spLocks noGrp="1"/>
          </p:cNvSpPr>
          <p:nvPr>
            <p:ph type="sldNum" sz="quarter" idx="5"/>
          </p:nvPr>
        </p:nvSpPr>
        <p:spPr/>
        <p:txBody>
          <a:bodyPr/>
          <a:lstStyle/>
          <a:p>
            <a:fld id="{75936E01-D4B7-4E32-8306-BC1A8F6EFF5B}" type="slidenum">
              <a:rPr lang="en-NZ" smtClean="0"/>
              <a:t>20</a:t>
            </a:fld>
            <a:endParaRPr lang="en-NZ" dirty="0"/>
          </a:p>
        </p:txBody>
      </p:sp>
    </p:spTree>
    <p:extLst>
      <p:ext uri="{BB962C8B-B14F-4D97-AF65-F5344CB8AC3E}">
        <p14:creationId xmlns:p14="http://schemas.microsoft.com/office/powerpoint/2010/main" val="2235688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Besides, additional </a:t>
            </a:r>
            <a:r>
              <a:rPr lang="en-HK" sz="1200" kern="1200" dirty="0">
                <a:solidFill>
                  <a:schemeClr val="tx1"/>
                </a:solidFill>
                <a:effectLst/>
                <a:latin typeface="+mn-lt"/>
                <a:ea typeface="+mn-ea"/>
                <a:cs typeface="+mn-cs"/>
              </a:rPr>
              <a:t>parameters for dynamic component such as translation direction and distance, or rotation axis and angle are also predefined. </a:t>
            </a: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21</a:t>
            </a:fld>
            <a:endParaRPr lang="en-NZ" dirty="0"/>
          </a:p>
        </p:txBody>
      </p:sp>
    </p:spTree>
    <p:extLst>
      <p:ext uri="{BB962C8B-B14F-4D97-AF65-F5344CB8AC3E}">
        <p14:creationId xmlns:p14="http://schemas.microsoft.com/office/powerpoint/2010/main" val="2499106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sz="1200" kern="1200" dirty="0">
                <a:solidFill>
                  <a:schemeClr val="tx1"/>
                </a:solidFill>
                <a:effectLst/>
                <a:latin typeface="+mn-lt"/>
                <a:ea typeface="+mn-ea"/>
                <a:cs typeface="+mn-cs"/>
              </a:rPr>
              <a:t>Our system automatically fits the new furniture component to the current 3D model according to the user’s hand position.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To achieve this, we use a binary tree structure to store the spatial information of the model. The leaf nodes of this binary tree are the spare space that can be further assigned components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22</a:t>
            </a:fld>
            <a:endParaRPr lang="en-NZ" dirty="0"/>
          </a:p>
        </p:txBody>
      </p:sp>
    </p:spTree>
    <p:extLst>
      <p:ext uri="{BB962C8B-B14F-4D97-AF65-F5344CB8AC3E}">
        <p14:creationId xmlns:p14="http://schemas.microsoft.com/office/powerpoint/2010/main" val="1495122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With each recognized hand motion, we find the leaf nodes that contain the hand(s) in the 2D rendered scene. If more than one leaf nodes are found, we choose the one that contains the hand(s) in the 3D scene or the one closest to the camera if no leaf node contains the hand(s) in 3D space. </a:t>
            </a: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23</a:t>
            </a:fld>
            <a:endParaRPr lang="en-NZ" dirty="0"/>
          </a:p>
        </p:txBody>
      </p:sp>
    </p:spTree>
    <p:extLst>
      <p:ext uri="{BB962C8B-B14F-4D97-AF65-F5344CB8AC3E}">
        <p14:creationId xmlns:p14="http://schemas.microsoft.com/office/powerpoint/2010/main" val="3902119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The corresponding predefined parameterized component will be fitted into the leaf node according to the </a:t>
            </a:r>
            <a:r>
              <a:rPr lang="en-HK" sz="1200" kern="1200" dirty="0" err="1">
                <a:solidFill>
                  <a:schemeClr val="tx1"/>
                </a:solidFill>
                <a:effectLst/>
                <a:latin typeface="+mn-lt"/>
                <a:ea typeface="+mn-ea"/>
                <a:cs typeface="+mn-cs"/>
              </a:rPr>
              <a:t>spacial</a:t>
            </a:r>
            <a:r>
              <a:rPr lang="en-HK" sz="1200" kern="1200" dirty="0">
                <a:solidFill>
                  <a:schemeClr val="tx1"/>
                </a:solidFill>
                <a:effectLst/>
                <a:latin typeface="+mn-lt"/>
                <a:ea typeface="+mn-ea"/>
                <a:cs typeface="+mn-cs"/>
              </a:rPr>
              <a:t> information of leaf node and hands’ position.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24</a:t>
            </a:fld>
            <a:endParaRPr lang="en-NZ" dirty="0"/>
          </a:p>
        </p:txBody>
      </p:sp>
    </p:spTree>
    <p:extLst>
      <p:ext uri="{BB962C8B-B14F-4D97-AF65-F5344CB8AC3E}">
        <p14:creationId xmlns:p14="http://schemas.microsoft.com/office/powerpoint/2010/main" val="3099812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Then The leaf node will be divided into two leaf nodes,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be deleted or be updated according to the category of the newly added component.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25</a:t>
            </a:fld>
            <a:endParaRPr lang="en-NZ" dirty="0"/>
          </a:p>
        </p:txBody>
      </p:sp>
    </p:spTree>
    <p:extLst>
      <p:ext uri="{BB962C8B-B14F-4D97-AF65-F5344CB8AC3E}">
        <p14:creationId xmlns:p14="http://schemas.microsoft.com/office/powerpoint/2010/main" val="649463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To evaluate the usability, efficiency and intuition of our modeling interface, we invited twelve participants from our university for the evaluation user study.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The user study is composed of 3 parts:</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First, we took a 20 minutes tutorial to let users have a basic command of the leap motion controller and our modeling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(click) Second, we prepared four models for users to rebuild. After reconstructions, users were asked to build one or two model(s) of their choice.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a:t>
            </a:r>
            <a:r>
              <a:rPr lang="en-HK" dirty="0"/>
              <a:t>Last, </a:t>
            </a:r>
            <a:r>
              <a:rPr lang="en-HK" sz="1200" kern="1200" dirty="0">
                <a:solidFill>
                  <a:schemeClr val="tx1"/>
                </a:solidFill>
                <a:effectLst/>
                <a:latin typeface="+mn-lt"/>
                <a:ea typeface="+mn-ea"/>
                <a:cs typeface="+mn-cs"/>
              </a:rPr>
              <a:t>we used questionnaires to let users rate their preference for the motions and attributes of user interface. And then we conducted a semi-structured interview to ask users about their feelings and suggestions for our system.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26</a:t>
            </a:fld>
            <a:endParaRPr lang="en-NZ" dirty="0"/>
          </a:p>
        </p:txBody>
      </p:sp>
    </p:spTree>
    <p:extLst>
      <p:ext uri="{BB962C8B-B14F-4D97-AF65-F5344CB8AC3E}">
        <p14:creationId xmlns:p14="http://schemas.microsoft.com/office/powerpoint/2010/main" val="639026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As a result, all of the users can finish the task of rebuilding the four models, which shows that our system is novice-friendly.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Besides, the average time it took is from 2 minutes to eight minutes, which shows the efficiency of our system.</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27</a:t>
            </a:fld>
            <a:endParaRPr lang="en-NZ" dirty="0"/>
          </a:p>
        </p:txBody>
      </p:sp>
    </p:spTree>
    <p:extLst>
      <p:ext uri="{BB962C8B-B14F-4D97-AF65-F5344CB8AC3E}">
        <p14:creationId xmlns:p14="http://schemas.microsoft.com/office/powerpoint/2010/main" val="1010105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For the DIY part, users designed various 3D furniture models ranging from a dressing table to a composite-bed with desk and cabinet. It shows that the limitation of components doesn’t constrain the users’ free conceptual design, and personalized furniture structures and functions can be achieved. </a:t>
            </a:r>
            <a:endParaRPr lang="en-HK" dirty="0"/>
          </a:p>
          <a:p>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28</a:t>
            </a:fld>
            <a:endParaRPr lang="en-NZ" dirty="0"/>
          </a:p>
        </p:txBody>
      </p:sp>
    </p:spTree>
    <p:extLst>
      <p:ext uri="{BB962C8B-B14F-4D97-AF65-F5344CB8AC3E}">
        <p14:creationId xmlns:p14="http://schemas.microsoft.com/office/powerpoint/2010/main" val="825582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The questionnaires explore user’s preference for each motion. As the picture shows, all the motions for creating components (except for the ladder) are liked by most users. Many users said that they think this kind of interface is cool and fancy.</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29</a:t>
            </a:fld>
            <a:endParaRPr lang="en-NZ" dirty="0"/>
          </a:p>
        </p:txBody>
      </p:sp>
    </p:spTree>
    <p:extLst>
      <p:ext uri="{BB962C8B-B14F-4D97-AF65-F5344CB8AC3E}">
        <p14:creationId xmlns:p14="http://schemas.microsoft.com/office/powerpoint/2010/main" val="877725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researchers proposed various modeling tools such as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sketching,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part segmentation and re-composition,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shape deformation,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or interactive indication.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US"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3</a:t>
            </a:fld>
            <a:endParaRPr lang="en-NZ" dirty="0"/>
          </a:p>
        </p:txBody>
      </p:sp>
    </p:spTree>
    <p:extLst>
      <p:ext uri="{BB962C8B-B14F-4D97-AF65-F5344CB8AC3E}">
        <p14:creationId xmlns:p14="http://schemas.microsoft.com/office/powerpoint/2010/main" val="3243471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The questionnaire also shows that all the users like the auto-composition and interactive animation of our system. Most of them agreed that our system is easy and efficient to use, and is easy to remember.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30</a:t>
            </a:fld>
            <a:endParaRPr lang="en-NZ" dirty="0"/>
          </a:p>
        </p:txBody>
      </p:sp>
    </p:spTree>
    <p:extLst>
      <p:ext uri="{BB962C8B-B14F-4D97-AF65-F5344CB8AC3E}">
        <p14:creationId xmlns:p14="http://schemas.microsoft.com/office/powerpoint/2010/main" val="3106184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While we successfully designed and implemented a “motion-guided” interface, there are some limitations.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First, the modeling results come from the predefined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To scale it to a richer set, we could follow the same approach of an elicitation study to find out the users’ corresponding natural motions.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However, as the types and complexity of users’ motions increase, our tree-based recognition logic may be overwhelmed, and learning-based motion recognition methods may work better.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Additionally, the trade-off between the variety of motions and the user-friendliness of the interface can be further explored in future work.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31</a:t>
            </a:fld>
            <a:endParaRPr lang="en-NZ" dirty="0"/>
          </a:p>
        </p:txBody>
      </p:sp>
    </p:spTree>
    <p:extLst>
      <p:ext uri="{BB962C8B-B14F-4D97-AF65-F5344CB8AC3E}">
        <p14:creationId xmlns:p14="http://schemas.microsoft.com/office/powerpoint/2010/main" val="1948463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Second, the limitation of hand tracking devices can affect our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In this work, we chose the Leap Motion Controller as our hand tracking device. However, its tracking range is much limited and the tracking ability is unstable if the light is bright or hands have self-occlusion.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For future work, we can improve our system with other and/or better hand tracking devices.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32</a:t>
            </a:fld>
            <a:endParaRPr lang="en-NZ" dirty="0"/>
          </a:p>
        </p:txBody>
      </p:sp>
    </p:spTree>
    <p:extLst>
      <p:ext uri="{BB962C8B-B14F-4D97-AF65-F5344CB8AC3E}">
        <p14:creationId xmlns:p14="http://schemas.microsoft.com/office/powerpoint/2010/main" val="1644680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Third, </a:t>
            </a:r>
            <a:r>
              <a:rPr lang="en-HK" sz="1200" kern="1200" dirty="0">
                <a:solidFill>
                  <a:schemeClr val="tx1"/>
                </a:solidFill>
                <a:effectLst/>
                <a:latin typeface="+mn-lt"/>
                <a:ea typeface="+mn-ea"/>
                <a:cs typeface="+mn-cs"/>
              </a:rPr>
              <a:t>our work only covers “hand” motions in a desktop environment and designs for modeling furniture, </a:t>
            </a:r>
          </a:p>
          <a:p>
            <a:r>
              <a:rPr lang="en-HK" sz="1200" kern="1200" dirty="0">
                <a:solidFill>
                  <a:schemeClr val="tx1"/>
                </a:solidFill>
                <a:effectLst/>
                <a:latin typeface="+mn-lt"/>
                <a:ea typeface="+mn-ea"/>
                <a:cs typeface="+mn-cs"/>
              </a:rPr>
              <a:t>(click) However, “hand” or “full body” interactions are also highly relevant and intuitive in immersive environments and  the “motion-guided” idea should work in more general 3D modeling like interior design or car design.</a:t>
            </a:r>
          </a:p>
          <a:p>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33</a:t>
            </a:fld>
            <a:endParaRPr lang="en-NZ" dirty="0"/>
          </a:p>
        </p:txBody>
      </p:sp>
    </p:spTree>
    <p:extLst>
      <p:ext uri="{BB962C8B-B14F-4D97-AF65-F5344CB8AC3E}">
        <p14:creationId xmlns:p14="http://schemas.microsoft.com/office/powerpoint/2010/main" val="2442354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Finally, </a:t>
            </a:r>
            <a:r>
              <a:rPr lang="en-HK" sz="1200" kern="1200" dirty="0">
                <a:solidFill>
                  <a:schemeClr val="tx1"/>
                </a:solidFill>
                <a:effectLst/>
                <a:latin typeface="+mn-lt"/>
                <a:ea typeface="+mn-ea"/>
                <a:cs typeface="+mn-cs"/>
              </a:rPr>
              <a:t>our user interface is proposed for the conceptual design of furniture, which focuses more on the furniture structures and their dynamic or interactable functions, and our system does not provide precise modeling </a:t>
            </a:r>
            <a:endParaRPr lang="en-HK" dirty="0"/>
          </a:p>
          <a:p>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34</a:t>
            </a:fld>
            <a:endParaRPr lang="en-NZ" dirty="0"/>
          </a:p>
        </p:txBody>
      </p:sp>
    </p:spTree>
    <p:extLst>
      <p:ext uri="{BB962C8B-B14F-4D97-AF65-F5344CB8AC3E}">
        <p14:creationId xmlns:p14="http://schemas.microsoft.com/office/powerpoint/2010/main" val="1096485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summary,</a:t>
            </a:r>
          </a:p>
          <a:p>
            <a:r>
              <a:rPr lang="en-US" dirty="0"/>
              <a:t>(click) We explore the idea of a ``motion-guided'' 3D modeling interface, where users naturally perform 3D modeling operations as if interacting with the dynamic parts, and the generated components are interactable</a:t>
            </a:r>
          </a:p>
          <a:p>
            <a:r>
              <a:rPr lang="en-US" dirty="0"/>
              <a:t>(click) We design and implement a 3D modeling system that uses this concept </a:t>
            </a:r>
          </a:p>
          <a:p>
            <a:r>
              <a:rPr lang="en-US" dirty="0"/>
              <a:t>(click) We perform an evaluation user study to demonstrate the strengths and weaknesses of our ``motion-guided'' interface.</a:t>
            </a:r>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35</a:t>
            </a:fld>
            <a:endParaRPr lang="en-NZ" dirty="0"/>
          </a:p>
        </p:txBody>
      </p:sp>
    </p:spTree>
    <p:extLst>
      <p:ext uri="{BB962C8B-B14F-4D97-AF65-F5344CB8AC3E}">
        <p14:creationId xmlns:p14="http://schemas.microsoft.com/office/powerpoint/2010/main" val="3160448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Thanks for your attention! </a:t>
            </a:r>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36</a:t>
            </a:fld>
            <a:endParaRPr lang="en-NZ" dirty="0"/>
          </a:p>
        </p:txBody>
      </p:sp>
    </p:spTree>
    <p:extLst>
      <p:ext uri="{BB962C8B-B14F-4D97-AF65-F5344CB8AC3E}">
        <p14:creationId xmlns:p14="http://schemas.microsoft.com/office/powerpoint/2010/main" val="2949863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However, most of those works focused on modeling static objects (which remain still during user interaction)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HK" sz="1200" kern="1200" dirty="0">
                <a:solidFill>
                  <a:schemeClr val="tx1"/>
                </a:solidFill>
                <a:effectLst/>
                <a:latin typeface="+mn-lt"/>
                <a:ea typeface="+mn-ea"/>
                <a:cs typeface="+mn-cs"/>
              </a:rPr>
              <a:t>and ignored dynamic objects (which have multiple poses during user interaction).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t>
            </a:r>
            <a:r>
              <a:rPr lang="en-HK" sz="1200" b="0" i="0" u="none" strike="noStrike" kern="1200" dirty="0">
                <a:solidFill>
                  <a:schemeClr val="tx1"/>
                </a:solidFill>
                <a:effectLst/>
                <a:latin typeface="+mn-lt"/>
                <a:ea typeface="+mn-ea"/>
                <a:cs typeface="+mn-cs"/>
              </a:rPr>
              <a:t>is an example of a multi-functional cabinet that expands from its compressed state</a:t>
            </a:r>
            <a:r>
              <a:rPr lang="en-HK"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p:txBody>
      </p:sp>
      <p:sp>
        <p:nvSpPr>
          <p:cNvPr id="4" name="Slide Number Placeholder 3"/>
          <p:cNvSpPr>
            <a:spLocks noGrp="1"/>
          </p:cNvSpPr>
          <p:nvPr>
            <p:ph type="sldNum" sz="quarter" idx="5"/>
          </p:nvPr>
        </p:nvSpPr>
        <p:spPr/>
        <p:txBody>
          <a:bodyPr/>
          <a:lstStyle/>
          <a:p>
            <a:fld id="{75936E01-D4B7-4E32-8306-BC1A8F6EFF5B}" type="slidenum">
              <a:rPr lang="en-NZ" smtClean="0"/>
              <a:t>4</a:t>
            </a:fld>
            <a:endParaRPr lang="en-NZ" dirty="0"/>
          </a:p>
        </p:txBody>
      </p:sp>
    </p:spTree>
    <p:extLst>
      <p:ext uri="{BB962C8B-B14F-4D97-AF65-F5344CB8AC3E}">
        <p14:creationId xmlns:p14="http://schemas.microsoft.com/office/powerpoint/2010/main" val="3879540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Therefore, we aim to propose a 3D modeling system for the conceptual design of </a:t>
            </a:r>
            <a:r>
              <a:rPr lang="en-HK" dirty="0"/>
              <a:t>multi-poses object. More specifically, we focus on the modeling of multi-functional furniture, which is a typical multi-poses object and </a:t>
            </a:r>
            <a:r>
              <a:rPr lang="en-US" dirty="0"/>
              <a:t>is related to people’s life closely.</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p:txBody>
      </p:sp>
      <p:sp>
        <p:nvSpPr>
          <p:cNvPr id="4" name="Slide Number Placeholder 3"/>
          <p:cNvSpPr>
            <a:spLocks noGrp="1"/>
          </p:cNvSpPr>
          <p:nvPr>
            <p:ph type="sldNum" sz="quarter" idx="5"/>
          </p:nvPr>
        </p:nvSpPr>
        <p:spPr/>
        <p:txBody>
          <a:bodyPr/>
          <a:lstStyle/>
          <a:p>
            <a:fld id="{75936E01-D4B7-4E32-8306-BC1A8F6EFF5B}" type="slidenum">
              <a:rPr lang="en-NZ" smtClean="0"/>
              <a:t>5</a:t>
            </a:fld>
            <a:endParaRPr lang="en-NZ" dirty="0"/>
          </a:p>
        </p:txBody>
      </p:sp>
    </p:spTree>
    <p:extLst>
      <p:ext uri="{BB962C8B-B14F-4D97-AF65-F5344CB8AC3E}">
        <p14:creationId xmlns:p14="http://schemas.microsoft.com/office/powerpoint/2010/main" val="2565105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The key idea of our modeling interface is that we follow a “motion-guided” concept, which means, in order to create furniture with the dynamic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users should perform 3D modeling operations as if they are interacting with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For example, rotate the cabinet to create wheels, pull outward to create doors or pull out to create a drawer.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r>
              <a:rPr lang="zh-CN" altLang="en-US" dirty="0"/>
              <a:t> </a:t>
            </a:r>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6</a:t>
            </a:fld>
            <a:endParaRPr lang="en-NZ" dirty="0"/>
          </a:p>
        </p:txBody>
      </p:sp>
    </p:spTree>
    <p:extLst>
      <p:ext uri="{BB962C8B-B14F-4D97-AF65-F5344CB8AC3E}">
        <p14:creationId xmlns:p14="http://schemas.microsoft.com/office/powerpoint/2010/main" val="2677470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Previous works also involved the motion-guided concept or apply user’s interaction into 3D modeling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Some used </a:t>
            </a:r>
            <a:r>
              <a:rPr lang="en-HK" sz="1200" kern="1200" dirty="0">
                <a:solidFill>
                  <a:schemeClr val="tx1"/>
                </a:solidFill>
                <a:effectLst/>
                <a:latin typeface="+mn-lt"/>
                <a:ea typeface="+mn-ea"/>
                <a:cs typeface="+mn-cs"/>
              </a:rPr>
              <a:t>body motions </a:t>
            </a:r>
            <a:r>
              <a:rPr lang="en-US" sz="1200" kern="1200" dirty="0">
                <a:solidFill>
                  <a:schemeClr val="tx1"/>
                </a:solidFill>
                <a:effectLst/>
                <a:latin typeface="+mn-lt"/>
                <a:ea typeface="+mn-ea"/>
                <a:cs typeface="+mn-cs"/>
              </a:rPr>
              <a:t>to </a:t>
            </a:r>
            <a:r>
              <a:rPr lang="en-HK" sz="1200" kern="1200" dirty="0">
                <a:solidFill>
                  <a:schemeClr val="tx1"/>
                </a:solidFill>
                <a:effectLst/>
                <a:latin typeface="+mn-lt"/>
                <a:ea typeface="+mn-ea"/>
                <a:cs typeface="+mn-cs"/>
              </a:rPr>
              <a:t>make avatar modifications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and other used body interaction to create static 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However, none of them explore how users can naturally interact with the dynamic component.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Besides, hands are widely used in 3D modeling.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Some work used hands to replace CAD operations in immersive environments,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or used hands to do geometric deformations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or depicted object directly.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 Although those mentioned works utilized hands in various ways, none of them studied how people can use hands to describe multi-pose components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p:txBody>
      </p:sp>
      <p:sp>
        <p:nvSpPr>
          <p:cNvPr id="4" name="Slide Number Placeholder 3"/>
          <p:cNvSpPr>
            <a:spLocks noGrp="1"/>
          </p:cNvSpPr>
          <p:nvPr>
            <p:ph type="sldNum" sz="quarter" idx="5"/>
          </p:nvPr>
        </p:nvSpPr>
        <p:spPr/>
        <p:txBody>
          <a:bodyPr/>
          <a:lstStyle/>
          <a:p>
            <a:fld id="{75936E01-D4B7-4E32-8306-BC1A8F6EFF5B}" type="slidenum">
              <a:rPr lang="en-NZ" smtClean="0"/>
              <a:t>7</a:t>
            </a:fld>
            <a:endParaRPr lang="en-NZ" dirty="0"/>
          </a:p>
        </p:txBody>
      </p:sp>
    </p:spTree>
    <p:extLst>
      <p:ext uri="{BB962C8B-B14F-4D97-AF65-F5344CB8AC3E}">
        <p14:creationId xmlns:p14="http://schemas.microsoft.com/office/powerpoint/2010/main" val="2239032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To achieve our goal, we follow a user-oriented approach.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First, we conducted a preliminary user study to explore the users’ preferred hand motions for creating various furniture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Then we implemented a 3D modeling system with the elicited gestures as a basis for the motion-guided user interface.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(click) Finally, we conducted an evaluation user study to demonstrate that our user interface is user-friendly and useful for novice</a:t>
            </a:r>
            <a:r>
              <a:rPr lang="en-US" sz="1200" kern="1200" dirty="0">
                <a:solidFill>
                  <a:schemeClr val="tx1"/>
                </a:solidFill>
                <a:effectLst/>
                <a:latin typeface="+mn-lt"/>
                <a:ea typeface="+mn-ea"/>
                <a:cs typeface="+mn-cs"/>
              </a:rPr>
              <a:t>s</a:t>
            </a:r>
            <a:r>
              <a:rPr lang="en-HK" sz="1200" kern="1200" dirty="0">
                <a:solidFill>
                  <a:schemeClr val="tx1"/>
                </a:solidFill>
                <a:effectLst/>
                <a:latin typeface="+mn-lt"/>
                <a:ea typeface="+mn-ea"/>
                <a:cs typeface="+mn-cs"/>
              </a:rPr>
              <a:t> to perform conceptual furniture design. </a:t>
            </a: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8</a:t>
            </a:fld>
            <a:endParaRPr lang="en-NZ" dirty="0"/>
          </a:p>
        </p:txBody>
      </p:sp>
    </p:spTree>
    <p:extLst>
      <p:ext uri="{BB962C8B-B14F-4D97-AF65-F5344CB8AC3E}">
        <p14:creationId xmlns:p14="http://schemas.microsoft.com/office/powerpoint/2010/main" val="2371635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Our preliminary user study consists of 3 parts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First, </a:t>
            </a:r>
            <a:r>
              <a:rPr lang="en-HK" sz="1200" kern="1200" dirty="0">
                <a:solidFill>
                  <a:schemeClr val="tx1"/>
                </a:solidFill>
                <a:effectLst/>
                <a:latin typeface="+mn-lt"/>
                <a:ea typeface="+mn-ea"/>
                <a:cs typeface="+mn-cs"/>
              </a:rPr>
              <a:t>participants were shown videos with an unfinished cabinet or table, and then an additional dynamic furniture component</a:t>
            </a:r>
            <a:r>
              <a:rPr lang="zh-CN" altLang="en-US" sz="1200" kern="1200" dirty="0">
                <a:solidFill>
                  <a:schemeClr val="tx1"/>
                </a:solidFill>
                <a:effectLst/>
                <a:latin typeface="+mn-lt"/>
                <a:ea typeface="+mn-ea"/>
                <a:cs typeface="+mn-cs"/>
              </a:rPr>
              <a:t> </a:t>
            </a:r>
            <a:r>
              <a:rPr lang="en-HK" sz="1200" kern="1200" dirty="0">
                <a:solidFill>
                  <a:schemeClr val="tx1"/>
                </a:solidFill>
                <a:effectLst/>
                <a:latin typeface="+mn-lt"/>
                <a:ea typeface="+mn-ea"/>
                <a:cs typeface="+mn-cs"/>
              </a:rPr>
              <a:t>appeared.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users </a:t>
            </a:r>
            <a:r>
              <a:rPr lang="en-HK" sz="1200" kern="1200" dirty="0">
                <a:solidFill>
                  <a:schemeClr val="tx1"/>
                </a:solidFill>
                <a:effectLst/>
                <a:latin typeface="+mn-lt"/>
                <a:ea typeface="+mn-ea"/>
                <a:cs typeface="+mn-cs"/>
              </a:rPr>
              <a:t>were asked to imagine that the initial cabinet or table is placed in front of them and to perform hand actions to create the new dynamic component.</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kern="1200" dirty="0">
                <a:solidFill>
                  <a:schemeClr val="tx1"/>
                </a:solidFill>
                <a:effectLst/>
                <a:latin typeface="+mn-lt"/>
                <a:ea typeface="+mn-ea"/>
                <a:cs typeface="+mn-cs"/>
              </a:rPr>
              <a:t>After each action, users were asked to rate the motion’ suitability and how easy it was to </a:t>
            </a:r>
            <a:r>
              <a:rPr lang="en-HK" sz="1200" kern="1200">
                <a:solidFill>
                  <a:schemeClr val="tx1"/>
                </a:solidFill>
                <a:effectLst/>
                <a:latin typeface="+mn-lt"/>
                <a:ea typeface="+mn-ea"/>
                <a:cs typeface="+mn-cs"/>
              </a:rPr>
              <a:t>perform it.</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US" dirty="0"/>
          </a:p>
        </p:txBody>
      </p:sp>
      <p:sp>
        <p:nvSpPr>
          <p:cNvPr id="4" name="Slide Number Placeholder 3"/>
          <p:cNvSpPr>
            <a:spLocks noGrp="1"/>
          </p:cNvSpPr>
          <p:nvPr>
            <p:ph type="sldNum" sz="quarter" idx="5"/>
          </p:nvPr>
        </p:nvSpPr>
        <p:spPr/>
        <p:txBody>
          <a:bodyPr/>
          <a:lstStyle/>
          <a:p>
            <a:fld id="{75936E01-D4B7-4E32-8306-BC1A8F6EFF5B}" type="slidenum">
              <a:rPr lang="en-NZ" smtClean="0"/>
              <a:t>9</a:t>
            </a:fld>
            <a:endParaRPr lang="en-NZ" dirty="0"/>
          </a:p>
        </p:txBody>
      </p:sp>
    </p:spTree>
    <p:extLst>
      <p:ext uri="{BB962C8B-B14F-4D97-AF65-F5344CB8AC3E}">
        <p14:creationId xmlns:p14="http://schemas.microsoft.com/office/powerpoint/2010/main" val="425317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610E8-5660-B24F-B22C-1EE64CF2BE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155A0C-3D3E-AB44-968B-2E9AC9AFF5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5">
            <a:extLst>
              <a:ext uri="{FF2B5EF4-FFF2-40B4-BE49-F238E27FC236}">
                <a16:creationId xmlns:a16="http://schemas.microsoft.com/office/drawing/2014/main" id="{1D23E4F2-3C1A-4528-9093-4370FC2F8CA1}"/>
              </a:ext>
            </a:extLst>
          </p:cNvPr>
          <p:cNvSpPr>
            <a:spLocks noGrp="1"/>
          </p:cNvSpPr>
          <p:nvPr>
            <p:ph type="sldNum" sz="quarter" idx="4"/>
          </p:nvPr>
        </p:nvSpPr>
        <p:spPr>
          <a:xfrm>
            <a:off x="10510981" y="6484794"/>
            <a:ext cx="1443181" cy="256886"/>
          </a:xfrm>
          <a:prstGeom prst="rect">
            <a:avLst/>
          </a:prstGeom>
        </p:spPr>
        <p:txBody>
          <a:bodyPr vert="horz" lIns="91440" tIns="45720" rIns="91440" bIns="45720" rtlCol="0" anchor="ctr"/>
          <a:lstStyle>
            <a:lvl1pPr algn="r">
              <a:defRPr sz="1200">
                <a:solidFill>
                  <a:srgbClr val="101928"/>
                </a:solidFill>
              </a:defRPr>
            </a:lvl1pPr>
          </a:lstStyle>
          <a:p>
            <a:fld id="{FBD610FB-C9AF-094D-8D1A-79CDC10893FF}" type="slidenum">
              <a:rPr lang="en-US" smtClean="0"/>
              <a:pPr/>
              <a:t>‹#›</a:t>
            </a:fld>
            <a:endParaRPr lang="en-US" dirty="0"/>
          </a:p>
        </p:txBody>
      </p:sp>
      <p:sp>
        <p:nvSpPr>
          <p:cNvPr id="10" name="Footer Placeholder 4">
            <a:extLst>
              <a:ext uri="{FF2B5EF4-FFF2-40B4-BE49-F238E27FC236}">
                <a16:creationId xmlns:a16="http://schemas.microsoft.com/office/drawing/2014/main" id="{A3D52D86-2CEE-488A-BC84-AE7C078F8434}"/>
              </a:ext>
            </a:extLst>
          </p:cNvPr>
          <p:cNvSpPr>
            <a:spLocks noGrp="1"/>
          </p:cNvSpPr>
          <p:nvPr>
            <p:ph type="ftr" sz="quarter" idx="3"/>
          </p:nvPr>
        </p:nvSpPr>
        <p:spPr>
          <a:xfrm>
            <a:off x="1828800" y="6484794"/>
            <a:ext cx="8534400" cy="256886"/>
          </a:xfrm>
          <a:prstGeom prst="rect">
            <a:avLst/>
          </a:prstGeom>
        </p:spPr>
        <p:txBody>
          <a:bodyPr/>
          <a:lstStyle>
            <a:lvl1pPr>
              <a:defRPr sz="1200">
                <a:solidFill>
                  <a:srgbClr val="101B2D"/>
                </a:solidFill>
              </a:defRPr>
            </a:lvl1pPr>
          </a:lstStyle>
          <a:p>
            <a:pPr algn="ctr"/>
            <a:r>
              <a:rPr lang="en-US" dirty="0"/>
              <a:t>Paper Title - </a:t>
            </a:r>
            <a:r>
              <a:rPr lang="en-US" i="1" dirty="0"/>
              <a:t>Presenting Author</a:t>
            </a:r>
          </a:p>
        </p:txBody>
      </p:sp>
    </p:spTree>
    <p:extLst>
      <p:ext uri="{BB962C8B-B14F-4D97-AF65-F5344CB8AC3E}">
        <p14:creationId xmlns:p14="http://schemas.microsoft.com/office/powerpoint/2010/main" val="1819988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126F6-EC44-424D-AD4B-8CD8681EA6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A824BF-F9F1-4849-80E6-2BFB546859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7387D30-13DB-437F-8890-56AFECB89806}"/>
              </a:ext>
            </a:extLst>
          </p:cNvPr>
          <p:cNvSpPr>
            <a:spLocks noGrp="1"/>
          </p:cNvSpPr>
          <p:nvPr>
            <p:ph type="sldNum" sz="quarter" idx="4"/>
          </p:nvPr>
        </p:nvSpPr>
        <p:spPr>
          <a:xfrm>
            <a:off x="10510981" y="6484794"/>
            <a:ext cx="1443181" cy="256886"/>
          </a:xfrm>
          <a:prstGeom prst="rect">
            <a:avLst/>
          </a:prstGeom>
        </p:spPr>
        <p:txBody>
          <a:bodyPr vert="horz" lIns="91440" tIns="45720" rIns="91440" bIns="45720" rtlCol="0" anchor="ctr"/>
          <a:lstStyle>
            <a:lvl1pPr algn="r">
              <a:defRPr sz="1200">
                <a:solidFill>
                  <a:srgbClr val="101928"/>
                </a:solidFill>
              </a:defRPr>
            </a:lvl1pPr>
          </a:lstStyle>
          <a:p>
            <a:fld id="{FBD610FB-C9AF-094D-8D1A-79CDC10893FF}" type="slidenum">
              <a:rPr lang="en-US" smtClean="0"/>
              <a:pPr/>
              <a:t>‹#›</a:t>
            </a:fld>
            <a:endParaRPr lang="en-US" dirty="0"/>
          </a:p>
        </p:txBody>
      </p:sp>
      <p:sp>
        <p:nvSpPr>
          <p:cNvPr id="8" name="Footer Placeholder 4">
            <a:extLst>
              <a:ext uri="{FF2B5EF4-FFF2-40B4-BE49-F238E27FC236}">
                <a16:creationId xmlns:a16="http://schemas.microsoft.com/office/drawing/2014/main" id="{63E141BC-7C56-4594-A398-66017DC78AAC}"/>
              </a:ext>
            </a:extLst>
          </p:cNvPr>
          <p:cNvSpPr>
            <a:spLocks noGrp="1"/>
          </p:cNvSpPr>
          <p:nvPr>
            <p:ph type="ftr" sz="quarter" idx="3"/>
          </p:nvPr>
        </p:nvSpPr>
        <p:spPr>
          <a:xfrm>
            <a:off x="1828800" y="6484794"/>
            <a:ext cx="8534400" cy="256886"/>
          </a:xfrm>
          <a:prstGeom prst="rect">
            <a:avLst/>
          </a:prstGeom>
        </p:spPr>
        <p:txBody>
          <a:bodyPr/>
          <a:lstStyle>
            <a:lvl1pPr>
              <a:defRPr sz="1200">
                <a:solidFill>
                  <a:srgbClr val="101B2D"/>
                </a:solidFill>
              </a:defRPr>
            </a:lvl1pPr>
          </a:lstStyle>
          <a:p>
            <a:pPr algn="ctr"/>
            <a:r>
              <a:rPr lang="en-US" dirty="0"/>
              <a:t>Paper Title - </a:t>
            </a:r>
            <a:r>
              <a:rPr lang="en-US" i="1" dirty="0"/>
              <a:t>Presenting Author</a:t>
            </a:r>
          </a:p>
        </p:txBody>
      </p:sp>
    </p:spTree>
    <p:extLst>
      <p:ext uri="{BB962C8B-B14F-4D97-AF65-F5344CB8AC3E}">
        <p14:creationId xmlns:p14="http://schemas.microsoft.com/office/powerpoint/2010/main" val="1030471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5EBB24-E9D1-5647-9FF3-D677810E5D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709037-210C-A647-BC24-022AF40888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0ED81F6C-9487-46F6-9F69-A01F8CC2A8A2}"/>
              </a:ext>
            </a:extLst>
          </p:cNvPr>
          <p:cNvSpPr>
            <a:spLocks noGrp="1"/>
          </p:cNvSpPr>
          <p:nvPr>
            <p:ph type="sldNum" sz="quarter" idx="4"/>
          </p:nvPr>
        </p:nvSpPr>
        <p:spPr>
          <a:xfrm>
            <a:off x="10510981" y="6484794"/>
            <a:ext cx="1443181" cy="256886"/>
          </a:xfrm>
          <a:prstGeom prst="rect">
            <a:avLst/>
          </a:prstGeom>
        </p:spPr>
        <p:txBody>
          <a:bodyPr vert="horz" lIns="91440" tIns="45720" rIns="91440" bIns="45720" rtlCol="0" anchor="ctr"/>
          <a:lstStyle>
            <a:lvl1pPr algn="r">
              <a:defRPr sz="1200">
                <a:solidFill>
                  <a:srgbClr val="101928"/>
                </a:solidFill>
              </a:defRPr>
            </a:lvl1pPr>
          </a:lstStyle>
          <a:p>
            <a:fld id="{FBD610FB-C9AF-094D-8D1A-79CDC10893FF}" type="slidenum">
              <a:rPr lang="en-US" smtClean="0"/>
              <a:pPr/>
              <a:t>‹#›</a:t>
            </a:fld>
            <a:endParaRPr lang="en-US" dirty="0"/>
          </a:p>
        </p:txBody>
      </p:sp>
      <p:sp>
        <p:nvSpPr>
          <p:cNvPr id="10" name="Footer Placeholder 4">
            <a:extLst>
              <a:ext uri="{FF2B5EF4-FFF2-40B4-BE49-F238E27FC236}">
                <a16:creationId xmlns:a16="http://schemas.microsoft.com/office/drawing/2014/main" id="{AFD5F400-5FE3-4FC6-9C52-9CB7C0512843}"/>
              </a:ext>
            </a:extLst>
          </p:cNvPr>
          <p:cNvSpPr>
            <a:spLocks noGrp="1"/>
          </p:cNvSpPr>
          <p:nvPr>
            <p:ph type="ftr" sz="quarter" idx="3"/>
          </p:nvPr>
        </p:nvSpPr>
        <p:spPr>
          <a:xfrm>
            <a:off x="1828800" y="6484794"/>
            <a:ext cx="8534400" cy="256886"/>
          </a:xfrm>
          <a:prstGeom prst="rect">
            <a:avLst/>
          </a:prstGeom>
        </p:spPr>
        <p:txBody>
          <a:bodyPr/>
          <a:lstStyle>
            <a:lvl1pPr>
              <a:defRPr sz="1200">
                <a:solidFill>
                  <a:srgbClr val="101B2D"/>
                </a:solidFill>
              </a:defRPr>
            </a:lvl1pPr>
          </a:lstStyle>
          <a:p>
            <a:pPr algn="ctr"/>
            <a:r>
              <a:rPr lang="en-US" dirty="0"/>
              <a:t>Paper Title - </a:t>
            </a:r>
            <a:r>
              <a:rPr lang="en-US" i="1" dirty="0"/>
              <a:t>Presenting Author</a:t>
            </a:r>
          </a:p>
        </p:txBody>
      </p:sp>
    </p:spTree>
    <p:extLst>
      <p:ext uri="{BB962C8B-B14F-4D97-AF65-F5344CB8AC3E}">
        <p14:creationId xmlns:p14="http://schemas.microsoft.com/office/powerpoint/2010/main" val="1282185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D488-464B-4A48-B997-1B8F17B172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753501-75CC-6340-89F0-E86795DE42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B1D550BB-1790-47CB-A7E6-DCB5979C3904}"/>
              </a:ext>
            </a:extLst>
          </p:cNvPr>
          <p:cNvSpPr>
            <a:spLocks noGrp="1"/>
          </p:cNvSpPr>
          <p:nvPr>
            <p:ph type="sldNum" sz="quarter" idx="4"/>
          </p:nvPr>
        </p:nvSpPr>
        <p:spPr>
          <a:xfrm>
            <a:off x="10510981" y="6484794"/>
            <a:ext cx="1443181" cy="256886"/>
          </a:xfrm>
          <a:prstGeom prst="rect">
            <a:avLst/>
          </a:prstGeom>
        </p:spPr>
        <p:txBody>
          <a:bodyPr vert="horz" lIns="91440" tIns="45720" rIns="91440" bIns="45720" rtlCol="0" anchor="ctr"/>
          <a:lstStyle>
            <a:lvl1pPr algn="r">
              <a:defRPr sz="1200">
                <a:solidFill>
                  <a:srgbClr val="101928"/>
                </a:solidFill>
              </a:defRPr>
            </a:lvl1pPr>
          </a:lstStyle>
          <a:p>
            <a:fld id="{FBD610FB-C9AF-094D-8D1A-79CDC10893FF}" type="slidenum">
              <a:rPr lang="en-US" smtClean="0"/>
              <a:pPr/>
              <a:t>‹#›</a:t>
            </a:fld>
            <a:endParaRPr lang="en-US" dirty="0"/>
          </a:p>
        </p:txBody>
      </p:sp>
      <p:sp>
        <p:nvSpPr>
          <p:cNvPr id="10" name="Footer Placeholder 4">
            <a:extLst>
              <a:ext uri="{FF2B5EF4-FFF2-40B4-BE49-F238E27FC236}">
                <a16:creationId xmlns:a16="http://schemas.microsoft.com/office/drawing/2014/main" id="{DFD2A166-45CC-43CF-B2CC-52F93BC77B10}"/>
              </a:ext>
            </a:extLst>
          </p:cNvPr>
          <p:cNvSpPr>
            <a:spLocks noGrp="1"/>
          </p:cNvSpPr>
          <p:nvPr>
            <p:ph type="ftr" sz="quarter" idx="3"/>
          </p:nvPr>
        </p:nvSpPr>
        <p:spPr>
          <a:xfrm>
            <a:off x="1828800" y="6484794"/>
            <a:ext cx="8534400" cy="256886"/>
          </a:xfrm>
          <a:prstGeom prst="rect">
            <a:avLst/>
          </a:prstGeom>
        </p:spPr>
        <p:txBody>
          <a:bodyPr/>
          <a:lstStyle>
            <a:lvl1pPr>
              <a:defRPr sz="1200">
                <a:solidFill>
                  <a:srgbClr val="101B2D"/>
                </a:solidFill>
              </a:defRPr>
            </a:lvl1pPr>
          </a:lstStyle>
          <a:p>
            <a:pPr algn="ctr"/>
            <a:r>
              <a:rPr lang="en-US" dirty="0"/>
              <a:t>Paper Title - </a:t>
            </a:r>
            <a:r>
              <a:rPr lang="en-US" i="1" dirty="0"/>
              <a:t>Presenting Author</a:t>
            </a:r>
          </a:p>
        </p:txBody>
      </p:sp>
    </p:spTree>
    <p:extLst>
      <p:ext uri="{BB962C8B-B14F-4D97-AF65-F5344CB8AC3E}">
        <p14:creationId xmlns:p14="http://schemas.microsoft.com/office/powerpoint/2010/main" val="94782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687D3-3F0F-3549-8829-776BD0B40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7EACC1-11AF-6444-B993-4E22573173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Slide Number Placeholder 5">
            <a:extLst>
              <a:ext uri="{FF2B5EF4-FFF2-40B4-BE49-F238E27FC236}">
                <a16:creationId xmlns:a16="http://schemas.microsoft.com/office/drawing/2014/main" id="{82CDB51A-F39C-4DE3-A5B5-73A864B8AF25}"/>
              </a:ext>
            </a:extLst>
          </p:cNvPr>
          <p:cNvSpPr>
            <a:spLocks noGrp="1"/>
          </p:cNvSpPr>
          <p:nvPr>
            <p:ph type="sldNum" sz="quarter" idx="4"/>
          </p:nvPr>
        </p:nvSpPr>
        <p:spPr>
          <a:xfrm>
            <a:off x="10510981" y="6484794"/>
            <a:ext cx="1443181" cy="256886"/>
          </a:xfrm>
          <a:prstGeom prst="rect">
            <a:avLst/>
          </a:prstGeom>
        </p:spPr>
        <p:txBody>
          <a:bodyPr vert="horz" lIns="91440" tIns="45720" rIns="91440" bIns="45720" rtlCol="0" anchor="ctr"/>
          <a:lstStyle>
            <a:lvl1pPr algn="r">
              <a:defRPr sz="1200">
                <a:solidFill>
                  <a:srgbClr val="101928"/>
                </a:solidFill>
              </a:defRPr>
            </a:lvl1pPr>
          </a:lstStyle>
          <a:p>
            <a:fld id="{FBD610FB-C9AF-094D-8D1A-79CDC10893FF}" type="slidenum">
              <a:rPr lang="en-US" smtClean="0"/>
              <a:pPr/>
              <a:t>‹#›</a:t>
            </a:fld>
            <a:endParaRPr lang="en-US" dirty="0"/>
          </a:p>
        </p:txBody>
      </p:sp>
      <p:sp>
        <p:nvSpPr>
          <p:cNvPr id="10" name="Footer Placeholder 4">
            <a:extLst>
              <a:ext uri="{FF2B5EF4-FFF2-40B4-BE49-F238E27FC236}">
                <a16:creationId xmlns:a16="http://schemas.microsoft.com/office/drawing/2014/main" id="{3E3FFF08-8DE0-40FA-9AB0-AEF77E408FED}"/>
              </a:ext>
            </a:extLst>
          </p:cNvPr>
          <p:cNvSpPr>
            <a:spLocks noGrp="1"/>
          </p:cNvSpPr>
          <p:nvPr>
            <p:ph type="ftr" sz="quarter" idx="3"/>
          </p:nvPr>
        </p:nvSpPr>
        <p:spPr>
          <a:xfrm>
            <a:off x="1828800" y="6484794"/>
            <a:ext cx="8534400" cy="256886"/>
          </a:xfrm>
          <a:prstGeom prst="rect">
            <a:avLst/>
          </a:prstGeom>
        </p:spPr>
        <p:txBody>
          <a:bodyPr/>
          <a:lstStyle>
            <a:lvl1pPr>
              <a:defRPr sz="1200">
                <a:solidFill>
                  <a:srgbClr val="101B2D"/>
                </a:solidFill>
              </a:defRPr>
            </a:lvl1pPr>
          </a:lstStyle>
          <a:p>
            <a:pPr algn="ctr"/>
            <a:r>
              <a:rPr lang="en-US" dirty="0"/>
              <a:t>Paper Title - </a:t>
            </a:r>
            <a:r>
              <a:rPr lang="en-US" i="1" dirty="0"/>
              <a:t>Presenting Author</a:t>
            </a:r>
          </a:p>
        </p:txBody>
      </p:sp>
    </p:spTree>
    <p:extLst>
      <p:ext uri="{BB962C8B-B14F-4D97-AF65-F5344CB8AC3E}">
        <p14:creationId xmlns:p14="http://schemas.microsoft.com/office/powerpoint/2010/main" val="3488163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E5C3C-EB86-EA49-B897-DBC6D83B81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A24D9D-54B0-1846-A2FB-09721C4893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727F4A-8EE2-434F-A97E-842DD0F229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121ABA23-A1F0-435D-B227-E59BC7A366C4}"/>
              </a:ext>
            </a:extLst>
          </p:cNvPr>
          <p:cNvSpPr>
            <a:spLocks noGrp="1"/>
          </p:cNvSpPr>
          <p:nvPr>
            <p:ph type="sldNum" sz="quarter" idx="4"/>
          </p:nvPr>
        </p:nvSpPr>
        <p:spPr>
          <a:xfrm>
            <a:off x="10510981" y="6484794"/>
            <a:ext cx="1443181" cy="256886"/>
          </a:xfrm>
          <a:prstGeom prst="rect">
            <a:avLst/>
          </a:prstGeom>
        </p:spPr>
        <p:txBody>
          <a:bodyPr vert="horz" lIns="91440" tIns="45720" rIns="91440" bIns="45720" rtlCol="0" anchor="ctr"/>
          <a:lstStyle>
            <a:lvl1pPr algn="r">
              <a:defRPr sz="1200">
                <a:solidFill>
                  <a:srgbClr val="101928"/>
                </a:solidFill>
              </a:defRPr>
            </a:lvl1pPr>
          </a:lstStyle>
          <a:p>
            <a:fld id="{FBD610FB-C9AF-094D-8D1A-79CDC10893FF}" type="slidenum">
              <a:rPr lang="en-US" smtClean="0"/>
              <a:pPr/>
              <a:t>‹#›</a:t>
            </a:fld>
            <a:endParaRPr lang="en-US" dirty="0"/>
          </a:p>
        </p:txBody>
      </p:sp>
      <p:sp>
        <p:nvSpPr>
          <p:cNvPr id="11" name="Footer Placeholder 4">
            <a:extLst>
              <a:ext uri="{FF2B5EF4-FFF2-40B4-BE49-F238E27FC236}">
                <a16:creationId xmlns:a16="http://schemas.microsoft.com/office/drawing/2014/main" id="{AAE03B6D-4ABC-4C53-9D78-1E0D6CD03F8C}"/>
              </a:ext>
            </a:extLst>
          </p:cNvPr>
          <p:cNvSpPr>
            <a:spLocks noGrp="1"/>
          </p:cNvSpPr>
          <p:nvPr>
            <p:ph type="ftr" sz="quarter" idx="3"/>
          </p:nvPr>
        </p:nvSpPr>
        <p:spPr>
          <a:xfrm>
            <a:off x="1828800" y="6484794"/>
            <a:ext cx="8534400" cy="256886"/>
          </a:xfrm>
          <a:prstGeom prst="rect">
            <a:avLst/>
          </a:prstGeom>
        </p:spPr>
        <p:txBody>
          <a:bodyPr/>
          <a:lstStyle>
            <a:lvl1pPr>
              <a:defRPr sz="1200">
                <a:solidFill>
                  <a:srgbClr val="101B2D"/>
                </a:solidFill>
              </a:defRPr>
            </a:lvl1pPr>
          </a:lstStyle>
          <a:p>
            <a:pPr algn="ctr"/>
            <a:r>
              <a:rPr lang="en-US" dirty="0"/>
              <a:t>Paper Title - </a:t>
            </a:r>
            <a:r>
              <a:rPr lang="en-US" i="1" dirty="0"/>
              <a:t>Presenting Author</a:t>
            </a:r>
          </a:p>
        </p:txBody>
      </p:sp>
    </p:spTree>
    <p:extLst>
      <p:ext uri="{BB962C8B-B14F-4D97-AF65-F5344CB8AC3E}">
        <p14:creationId xmlns:p14="http://schemas.microsoft.com/office/powerpoint/2010/main" val="2882183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E6F1-A514-8145-BDBC-B20D5AFA58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496B30-251E-4C4F-87AA-6A0DDE377B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82CA07-CAA9-F341-9082-CBA9F58427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093CBB-3BB0-0247-B3DE-35E5D18D21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9BEE00-893F-BD4A-A3DD-C421D8143F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0F1DF8BE-9706-4297-BF15-3E5222FDDFE0}"/>
              </a:ext>
            </a:extLst>
          </p:cNvPr>
          <p:cNvSpPr>
            <a:spLocks noGrp="1"/>
          </p:cNvSpPr>
          <p:nvPr>
            <p:ph type="sldNum" sz="quarter" idx="10"/>
          </p:nvPr>
        </p:nvSpPr>
        <p:spPr>
          <a:xfrm>
            <a:off x="10510981" y="6484794"/>
            <a:ext cx="1443181" cy="256886"/>
          </a:xfrm>
          <a:prstGeom prst="rect">
            <a:avLst/>
          </a:prstGeom>
        </p:spPr>
        <p:txBody>
          <a:bodyPr vert="horz" lIns="91440" tIns="45720" rIns="91440" bIns="45720" rtlCol="0" anchor="ctr"/>
          <a:lstStyle>
            <a:lvl1pPr algn="r">
              <a:defRPr sz="1200">
                <a:solidFill>
                  <a:srgbClr val="101928"/>
                </a:solidFill>
              </a:defRPr>
            </a:lvl1pPr>
          </a:lstStyle>
          <a:p>
            <a:fld id="{FBD610FB-C9AF-094D-8D1A-79CDC10893FF}" type="slidenum">
              <a:rPr lang="en-US" smtClean="0"/>
              <a:pPr/>
              <a:t>‹#›</a:t>
            </a:fld>
            <a:endParaRPr lang="en-US" dirty="0"/>
          </a:p>
        </p:txBody>
      </p:sp>
      <p:sp>
        <p:nvSpPr>
          <p:cNvPr id="13" name="Footer Placeholder 4">
            <a:extLst>
              <a:ext uri="{FF2B5EF4-FFF2-40B4-BE49-F238E27FC236}">
                <a16:creationId xmlns:a16="http://schemas.microsoft.com/office/drawing/2014/main" id="{ABF30796-1702-40FF-A9D6-39F394D376FB}"/>
              </a:ext>
            </a:extLst>
          </p:cNvPr>
          <p:cNvSpPr>
            <a:spLocks noGrp="1"/>
          </p:cNvSpPr>
          <p:nvPr>
            <p:ph type="ftr" sz="quarter" idx="11"/>
          </p:nvPr>
        </p:nvSpPr>
        <p:spPr>
          <a:xfrm>
            <a:off x="1828800" y="6484794"/>
            <a:ext cx="8534400" cy="256886"/>
          </a:xfrm>
          <a:prstGeom prst="rect">
            <a:avLst/>
          </a:prstGeom>
        </p:spPr>
        <p:txBody>
          <a:bodyPr/>
          <a:lstStyle>
            <a:lvl1pPr>
              <a:defRPr sz="1200">
                <a:solidFill>
                  <a:srgbClr val="101B2D"/>
                </a:solidFill>
              </a:defRPr>
            </a:lvl1pPr>
          </a:lstStyle>
          <a:p>
            <a:pPr algn="ctr"/>
            <a:r>
              <a:rPr lang="en-US" dirty="0"/>
              <a:t>Paper Title - </a:t>
            </a:r>
            <a:r>
              <a:rPr lang="en-US" i="1" dirty="0"/>
              <a:t>Presenting Author</a:t>
            </a:r>
          </a:p>
        </p:txBody>
      </p:sp>
    </p:spTree>
    <p:extLst>
      <p:ext uri="{BB962C8B-B14F-4D97-AF65-F5344CB8AC3E}">
        <p14:creationId xmlns:p14="http://schemas.microsoft.com/office/powerpoint/2010/main" val="2641805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592AF-502B-1544-A922-188F3B0BF643}"/>
              </a:ext>
            </a:extLst>
          </p:cNvPr>
          <p:cNvSpPr>
            <a:spLocks noGrp="1"/>
          </p:cNvSpPr>
          <p:nvPr>
            <p:ph type="title"/>
          </p:nvPr>
        </p:nvSpPr>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03B5467D-7AED-416F-A64A-E965A0E8AC7A}"/>
              </a:ext>
            </a:extLst>
          </p:cNvPr>
          <p:cNvSpPr>
            <a:spLocks noGrp="1"/>
          </p:cNvSpPr>
          <p:nvPr>
            <p:ph type="sldNum" sz="quarter" idx="4"/>
          </p:nvPr>
        </p:nvSpPr>
        <p:spPr>
          <a:xfrm>
            <a:off x="10510981" y="6484794"/>
            <a:ext cx="1443181" cy="256886"/>
          </a:xfrm>
          <a:prstGeom prst="rect">
            <a:avLst/>
          </a:prstGeom>
        </p:spPr>
        <p:txBody>
          <a:bodyPr vert="horz" lIns="91440" tIns="45720" rIns="91440" bIns="45720" rtlCol="0" anchor="ctr"/>
          <a:lstStyle>
            <a:lvl1pPr algn="r">
              <a:defRPr sz="1200">
                <a:solidFill>
                  <a:srgbClr val="101928"/>
                </a:solidFill>
              </a:defRPr>
            </a:lvl1pPr>
          </a:lstStyle>
          <a:p>
            <a:fld id="{FBD610FB-C9AF-094D-8D1A-79CDC10893FF}" type="slidenum">
              <a:rPr lang="en-US" smtClean="0"/>
              <a:pPr/>
              <a:t>‹#›</a:t>
            </a:fld>
            <a:endParaRPr lang="en-US" dirty="0"/>
          </a:p>
        </p:txBody>
      </p:sp>
      <p:sp>
        <p:nvSpPr>
          <p:cNvPr id="9" name="Footer Placeholder 4">
            <a:extLst>
              <a:ext uri="{FF2B5EF4-FFF2-40B4-BE49-F238E27FC236}">
                <a16:creationId xmlns:a16="http://schemas.microsoft.com/office/drawing/2014/main" id="{14FBE10B-59A2-4978-AAC9-59C4D6A83F9D}"/>
              </a:ext>
            </a:extLst>
          </p:cNvPr>
          <p:cNvSpPr>
            <a:spLocks noGrp="1"/>
          </p:cNvSpPr>
          <p:nvPr>
            <p:ph type="ftr" sz="quarter" idx="3"/>
          </p:nvPr>
        </p:nvSpPr>
        <p:spPr>
          <a:xfrm>
            <a:off x="1828800" y="6484794"/>
            <a:ext cx="8534400" cy="256886"/>
          </a:xfrm>
          <a:prstGeom prst="rect">
            <a:avLst/>
          </a:prstGeom>
        </p:spPr>
        <p:txBody>
          <a:bodyPr/>
          <a:lstStyle>
            <a:lvl1pPr>
              <a:defRPr sz="1200">
                <a:solidFill>
                  <a:srgbClr val="101B2D"/>
                </a:solidFill>
              </a:defRPr>
            </a:lvl1pPr>
          </a:lstStyle>
          <a:p>
            <a:pPr algn="ctr"/>
            <a:r>
              <a:rPr lang="en-US" dirty="0"/>
              <a:t>Paper Title - </a:t>
            </a:r>
            <a:r>
              <a:rPr lang="en-US" i="1" dirty="0"/>
              <a:t>Presenting Author</a:t>
            </a:r>
          </a:p>
        </p:txBody>
      </p:sp>
    </p:spTree>
    <p:extLst>
      <p:ext uri="{BB962C8B-B14F-4D97-AF65-F5344CB8AC3E}">
        <p14:creationId xmlns:p14="http://schemas.microsoft.com/office/powerpoint/2010/main" val="92566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29406B8-B792-4E95-97AF-C6B73F8A8CF9}"/>
              </a:ext>
            </a:extLst>
          </p:cNvPr>
          <p:cNvSpPr>
            <a:spLocks noGrp="1"/>
          </p:cNvSpPr>
          <p:nvPr>
            <p:ph type="sldNum" sz="quarter" idx="4"/>
          </p:nvPr>
        </p:nvSpPr>
        <p:spPr>
          <a:xfrm>
            <a:off x="10510981" y="6484794"/>
            <a:ext cx="1443181" cy="256886"/>
          </a:xfrm>
          <a:prstGeom prst="rect">
            <a:avLst/>
          </a:prstGeom>
        </p:spPr>
        <p:txBody>
          <a:bodyPr vert="horz" lIns="91440" tIns="45720" rIns="91440" bIns="45720" rtlCol="0" anchor="ctr"/>
          <a:lstStyle>
            <a:lvl1pPr algn="r">
              <a:defRPr sz="1200">
                <a:solidFill>
                  <a:srgbClr val="101928"/>
                </a:solidFill>
              </a:defRPr>
            </a:lvl1pPr>
          </a:lstStyle>
          <a:p>
            <a:fld id="{FBD610FB-C9AF-094D-8D1A-79CDC10893FF}" type="slidenum">
              <a:rPr lang="en-US" smtClean="0"/>
              <a:pPr/>
              <a:t>‹#›</a:t>
            </a:fld>
            <a:endParaRPr lang="en-US" dirty="0"/>
          </a:p>
        </p:txBody>
      </p:sp>
      <p:sp>
        <p:nvSpPr>
          <p:cNvPr id="8" name="Footer Placeholder 4">
            <a:extLst>
              <a:ext uri="{FF2B5EF4-FFF2-40B4-BE49-F238E27FC236}">
                <a16:creationId xmlns:a16="http://schemas.microsoft.com/office/drawing/2014/main" id="{726F7AA0-7C69-4BE2-A485-BDD07C0B1B6D}"/>
              </a:ext>
            </a:extLst>
          </p:cNvPr>
          <p:cNvSpPr>
            <a:spLocks noGrp="1"/>
          </p:cNvSpPr>
          <p:nvPr>
            <p:ph type="ftr" sz="quarter" idx="3"/>
          </p:nvPr>
        </p:nvSpPr>
        <p:spPr>
          <a:xfrm>
            <a:off x="1828800" y="6484794"/>
            <a:ext cx="8534400" cy="256886"/>
          </a:xfrm>
          <a:prstGeom prst="rect">
            <a:avLst/>
          </a:prstGeom>
        </p:spPr>
        <p:txBody>
          <a:bodyPr/>
          <a:lstStyle>
            <a:lvl1pPr>
              <a:defRPr sz="1200">
                <a:solidFill>
                  <a:srgbClr val="101B2D"/>
                </a:solidFill>
              </a:defRPr>
            </a:lvl1pPr>
          </a:lstStyle>
          <a:p>
            <a:pPr algn="ctr"/>
            <a:r>
              <a:rPr lang="en-US" dirty="0"/>
              <a:t>Paper Title - </a:t>
            </a:r>
            <a:r>
              <a:rPr lang="en-US" i="1" dirty="0"/>
              <a:t>Presenting Author</a:t>
            </a:r>
          </a:p>
        </p:txBody>
      </p:sp>
    </p:spTree>
    <p:extLst>
      <p:ext uri="{BB962C8B-B14F-4D97-AF65-F5344CB8AC3E}">
        <p14:creationId xmlns:p14="http://schemas.microsoft.com/office/powerpoint/2010/main" val="2948227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EB772-A0E4-964D-BD42-324ED1B739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87A097-A2A3-724B-94CE-89CBD34318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2CDC1-376D-7346-8E0C-EDF3F6249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A3A3701F-9CF1-4A1C-B865-F13C6AF6126A}"/>
              </a:ext>
            </a:extLst>
          </p:cNvPr>
          <p:cNvSpPr>
            <a:spLocks noGrp="1"/>
          </p:cNvSpPr>
          <p:nvPr>
            <p:ph type="sldNum" sz="quarter" idx="4"/>
          </p:nvPr>
        </p:nvSpPr>
        <p:spPr>
          <a:xfrm>
            <a:off x="10510981" y="6484794"/>
            <a:ext cx="1443181" cy="256886"/>
          </a:xfrm>
          <a:prstGeom prst="rect">
            <a:avLst/>
          </a:prstGeom>
        </p:spPr>
        <p:txBody>
          <a:bodyPr vert="horz" lIns="91440" tIns="45720" rIns="91440" bIns="45720" rtlCol="0" anchor="ctr"/>
          <a:lstStyle>
            <a:lvl1pPr algn="r">
              <a:defRPr sz="1200">
                <a:solidFill>
                  <a:srgbClr val="101928"/>
                </a:solidFill>
              </a:defRPr>
            </a:lvl1pPr>
          </a:lstStyle>
          <a:p>
            <a:fld id="{FBD610FB-C9AF-094D-8D1A-79CDC10893FF}" type="slidenum">
              <a:rPr lang="en-US" smtClean="0"/>
              <a:pPr/>
              <a:t>‹#›</a:t>
            </a:fld>
            <a:endParaRPr lang="en-US" dirty="0"/>
          </a:p>
        </p:txBody>
      </p:sp>
      <p:sp>
        <p:nvSpPr>
          <p:cNvPr id="11" name="Footer Placeholder 4">
            <a:extLst>
              <a:ext uri="{FF2B5EF4-FFF2-40B4-BE49-F238E27FC236}">
                <a16:creationId xmlns:a16="http://schemas.microsoft.com/office/drawing/2014/main" id="{9937AA17-27EE-4396-B52D-F19CFE74858D}"/>
              </a:ext>
            </a:extLst>
          </p:cNvPr>
          <p:cNvSpPr>
            <a:spLocks noGrp="1"/>
          </p:cNvSpPr>
          <p:nvPr>
            <p:ph type="ftr" sz="quarter" idx="3"/>
          </p:nvPr>
        </p:nvSpPr>
        <p:spPr>
          <a:xfrm>
            <a:off x="1828800" y="6484794"/>
            <a:ext cx="8534400" cy="256886"/>
          </a:xfrm>
          <a:prstGeom prst="rect">
            <a:avLst/>
          </a:prstGeom>
        </p:spPr>
        <p:txBody>
          <a:bodyPr/>
          <a:lstStyle>
            <a:lvl1pPr>
              <a:defRPr sz="1200">
                <a:solidFill>
                  <a:srgbClr val="101B2D"/>
                </a:solidFill>
              </a:defRPr>
            </a:lvl1pPr>
          </a:lstStyle>
          <a:p>
            <a:pPr algn="ctr"/>
            <a:r>
              <a:rPr lang="en-US" dirty="0"/>
              <a:t>Paper Title - </a:t>
            </a:r>
            <a:r>
              <a:rPr lang="en-US" i="1" dirty="0"/>
              <a:t>Presenting Author</a:t>
            </a:r>
          </a:p>
        </p:txBody>
      </p:sp>
    </p:spTree>
    <p:extLst>
      <p:ext uri="{BB962C8B-B14F-4D97-AF65-F5344CB8AC3E}">
        <p14:creationId xmlns:p14="http://schemas.microsoft.com/office/powerpoint/2010/main" val="124820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90FD-6EC3-6A46-B737-8C30D59927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9B4E6B-33AC-CC46-A04F-4B7B4C33EE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A721DA0-1760-5048-8E90-6575DB290D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323DF962-479F-4635-945A-907B57F1E5B3}"/>
              </a:ext>
            </a:extLst>
          </p:cNvPr>
          <p:cNvSpPr>
            <a:spLocks noGrp="1"/>
          </p:cNvSpPr>
          <p:nvPr>
            <p:ph type="sldNum" sz="quarter" idx="4"/>
          </p:nvPr>
        </p:nvSpPr>
        <p:spPr>
          <a:xfrm>
            <a:off x="10510981" y="6484794"/>
            <a:ext cx="1443181" cy="256886"/>
          </a:xfrm>
          <a:prstGeom prst="rect">
            <a:avLst/>
          </a:prstGeom>
        </p:spPr>
        <p:txBody>
          <a:bodyPr vert="horz" lIns="91440" tIns="45720" rIns="91440" bIns="45720" rtlCol="0" anchor="ctr"/>
          <a:lstStyle>
            <a:lvl1pPr algn="r">
              <a:defRPr sz="1200">
                <a:solidFill>
                  <a:srgbClr val="101928"/>
                </a:solidFill>
              </a:defRPr>
            </a:lvl1pPr>
          </a:lstStyle>
          <a:p>
            <a:fld id="{FBD610FB-C9AF-094D-8D1A-79CDC10893FF}" type="slidenum">
              <a:rPr lang="en-US" smtClean="0"/>
              <a:pPr/>
              <a:t>‹#›</a:t>
            </a:fld>
            <a:endParaRPr lang="en-US" dirty="0"/>
          </a:p>
        </p:txBody>
      </p:sp>
      <p:sp>
        <p:nvSpPr>
          <p:cNvPr id="11" name="Footer Placeholder 4">
            <a:extLst>
              <a:ext uri="{FF2B5EF4-FFF2-40B4-BE49-F238E27FC236}">
                <a16:creationId xmlns:a16="http://schemas.microsoft.com/office/drawing/2014/main" id="{B9FFBB42-D45A-4504-A137-045816C608DD}"/>
              </a:ext>
            </a:extLst>
          </p:cNvPr>
          <p:cNvSpPr>
            <a:spLocks noGrp="1"/>
          </p:cNvSpPr>
          <p:nvPr>
            <p:ph type="ftr" sz="quarter" idx="3"/>
          </p:nvPr>
        </p:nvSpPr>
        <p:spPr>
          <a:xfrm>
            <a:off x="1828800" y="6484794"/>
            <a:ext cx="8534400" cy="256886"/>
          </a:xfrm>
          <a:prstGeom prst="rect">
            <a:avLst/>
          </a:prstGeom>
        </p:spPr>
        <p:txBody>
          <a:bodyPr/>
          <a:lstStyle>
            <a:lvl1pPr>
              <a:defRPr sz="1200">
                <a:solidFill>
                  <a:srgbClr val="101B2D"/>
                </a:solidFill>
              </a:defRPr>
            </a:lvl1pPr>
          </a:lstStyle>
          <a:p>
            <a:pPr algn="ctr"/>
            <a:r>
              <a:rPr lang="en-US" dirty="0"/>
              <a:t>Paper Title - </a:t>
            </a:r>
            <a:r>
              <a:rPr lang="en-US" i="1" dirty="0"/>
              <a:t>Presenting Author</a:t>
            </a:r>
          </a:p>
        </p:txBody>
      </p:sp>
    </p:spTree>
    <p:extLst>
      <p:ext uri="{BB962C8B-B14F-4D97-AF65-F5344CB8AC3E}">
        <p14:creationId xmlns:p14="http://schemas.microsoft.com/office/powerpoint/2010/main" val="2239456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4D4D7-C4B7-224D-B1BF-2B5941EFC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4E4A42-7EF8-E24D-B146-D5D18F9D77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99BA2EC-D5FE-4D3C-88DD-C425D97A3840}"/>
              </a:ext>
            </a:extLst>
          </p:cNvPr>
          <p:cNvSpPr>
            <a:spLocks noGrp="1"/>
          </p:cNvSpPr>
          <p:nvPr>
            <p:ph type="sldNum" sz="quarter" idx="4"/>
          </p:nvPr>
        </p:nvSpPr>
        <p:spPr>
          <a:xfrm>
            <a:off x="10510981" y="6484794"/>
            <a:ext cx="1443181" cy="256886"/>
          </a:xfrm>
          <a:prstGeom prst="rect">
            <a:avLst/>
          </a:prstGeom>
        </p:spPr>
        <p:txBody>
          <a:bodyPr vert="horz" lIns="91440" tIns="45720" rIns="91440" bIns="45720" rtlCol="0" anchor="ctr"/>
          <a:lstStyle>
            <a:lvl1pPr algn="r">
              <a:defRPr sz="1200">
                <a:solidFill>
                  <a:srgbClr val="101928"/>
                </a:solidFill>
              </a:defRPr>
            </a:lvl1pPr>
          </a:lstStyle>
          <a:p>
            <a:fld id="{FBD610FB-C9AF-094D-8D1A-79CDC10893FF}" type="slidenum">
              <a:rPr lang="en-US" smtClean="0"/>
              <a:pPr/>
              <a:t>‹#›</a:t>
            </a:fld>
            <a:endParaRPr lang="en-US" dirty="0"/>
          </a:p>
        </p:txBody>
      </p:sp>
      <p:sp>
        <p:nvSpPr>
          <p:cNvPr id="9" name="Footer Placeholder 4">
            <a:extLst>
              <a:ext uri="{FF2B5EF4-FFF2-40B4-BE49-F238E27FC236}">
                <a16:creationId xmlns:a16="http://schemas.microsoft.com/office/drawing/2014/main" id="{B7DABD25-F9DB-4F62-97BE-D0FB50DE484E}"/>
              </a:ext>
            </a:extLst>
          </p:cNvPr>
          <p:cNvSpPr>
            <a:spLocks noGrp="1"/>
          </p:cNvSpPr>
          <p:nvPr>
            <p:ph type="ftr" sz="quarter" idx="3"/>
          </p:nvPr>
        </p:nvSpPr>
        <p:spPr>
          <a:xfrm>
            <a:off x="1828800" y="6484794"/>
            <a:ext cx="8534400" cy="256886"/>
          </a:xfrm>
          <a:prstGeom prst="rect">
            <a:avLst/>
          </a:prstGeom>
        </p:spPr>
        <p:txBody>
          <a:bodyPr/>
          <a:lstStyle>
            <a:lvl1pPr>
              <a:defRPr sz="1200">
                <a:solidFill>
                  <a:srgbClr val="101B2D"/>
                </a:solidFill>
              </a:defRPr>
            </a:lvl1pPr>
          </a:lstStyle>
          <a:p>
            <a:pPr algn="ctr"/>
            <a:r>
              <a:rPr lang="en-US" dirty="0"/>
              <a:t>Paper Title - </a:t>
            </a:r>
            <a:r>
              <a:rPr lang="en-US" i="1" dirty="0"/>
              <a:t>Presenting Author</a:t>
            </a:r>
          </a:p>
        </p:txBody>
      </p:sp>
    </p:spTree>
    <p:extLst>
      <p:ext uri="{BB962C8B-B14F-4D97-AF65-F5344CB8AC3E}">
        <p14:creationId xmlns:p14="http://schemas.microsoft.com/office/powerpoint/2010/main" val="1384822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6.mov"/><Relationship Id="rId7" Type="http://schemas.openxmlformats.org/officeDocument/2006/relationships/notesSlide" Target="../notesSlides/notesSlide11.xml"/><Relationship Id="rId2" Type="http://schemas.openxmlformats.org/officeDocument/2006/relationships/video" Target="NULL" TargetMode="External"/><Relationship Id="rId1" Type="http://schemas.openxmlformats.org/officeDocument/2006/relationships/tags" Target="../tags/tag7.xml"/><Relationship Id="rId6" Type="http://schemas.openxmlformats.org/officeDocument/2006/relationships/slideLayout" Target="../slideLayouts/slideLayout2.xml"/><Relationship Id="rId5" Type="http://schemas.openxmlformats.org/officeDocument/2006/relationships/video" Target="../media/media7.mov"/><Relationship Id="rId4" Type="http://schemas.microsoft.com/office/2007/relationships/media" Target="../media/media7.mov"/><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video" Target="../media/media8.mp4"/><Relationship Id="rId2" Type="http://schemas.microsoft.com/office/2007/relationships/media" Target="../media/media8.mp4"/><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video" Target="../media/media9.mp4"/><Relationship Id="rId2" Type="http://schemas.microsoft.com/office/2007/relationships/media" Target="../media/media9.mp4"/><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video" Target="../media/media10.mp4"/><Relationship Id="rId2" Type="http://schemas.microsoft.com/office/2007/relationships/media" Target="../media/media10.mp4"/><Relationship Id="rId1" Type="http://schemas.openxmlformats.org/officeDocument/2006/relationships/tags" Target="../tags/tag11.xml"/><Relationship Id="rId6" Type="http://schemas.openxmlformats.org/officeDocument/2006/relationships/image" Target="../media/image27.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6.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1.png"/><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7.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video" Target="../media/media3.mov"/><Relationship Id="rId7" Type="http://schemas.openxmlformats.org/officeDocument/2006/relationships/notesSlide" Target="../notesSlides/notesSlide9.xml"/><Relationship Id="rId2" Type="http://schemas.microsoft.com/office/2007/relationships/media" Target="../media/media3.mov"/><Relationship Id="rId1" Type="http://schemas.openxmlformats.org/officeDocument/2006/relationships/tags" Target="../tags/tag6.xml"/><Relationship Id="rId6" Type="http://schemas.openxmlformats.org/officeDocument/2006/relationships/slideLayout" Target="../slideLayouts/slideLayout2.xml"/><Relationship Id="rId5" Type="http://schemas.openxmlformats.org/officeDocument/2006/relationships/video" Target="../media/media4.mov"/><Relationship Id="rId4" Type="http://schemas.microsoft.com/office/2007/relationships/media" Target="../media/media4.mov"/><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4567E4-3803-B445-A5C8-A6CF211C9F96}"/>
              </a:ext>
            </a:extLst>
          </p:cNvPr>
          <p:cNvSpPr/>
          <p:nvPr/>
        </p:nvSpPr>
        <p:spPr>
          <a:xfrm>
            <a:off x="949890" y="674426"/>
            <a:ext cx="10292219" cy="1446550"/>
          </a:xfrm>
          <a:prstGeom prst="rect">
            <a:avLst/>
          </a:prstGeom>
        </p:spPr>
        <p:txBody>
          <a:bodyPr wrap="square">
            <a:spAutoFit/>
          </a:bodyPr>
          <a:lstStyle/>
          <a:p>
            <a:pPr algn="ctr"/>
            <a:r>
              <a:rPr lang="en-HK" sz="4400" b="1" dirty="0"/>
              <a:t>A Motion-guided Interface for </a:t>
            </a:r>
          </a:p>
          <a:p>
            <a:pPr algn="ctr"/>
            <a:r>
              <a:rPr lang="en-HK" sz="4400" b="1" dirty="0"/>
              <a:t>Modeling 3D Multi-functional Furniture </a:t>
            </a:r>
          </a:p>
        </p:txBody>
      </p:sp>
      <p:sp>
        <p:nvSpPr>
          <p:cNvPr id="3" name="Rectangle 2">
            <a:extLst>
              <a:ext uri="{FF2B5EF4-FFF2-40B4-BE49-F238E27FC236}">
                <a16:creationId xmlns:a16="http://schemas.microsoft.com/office/drawing/2014/main" id="{D669E245-352A-B44E-A0F4-253F8CE059D0}"/>
              </a:ext>
            </a:extLst>
          </p:cNvPr>
          <p:cNvSpPr/>
          <p:nvPr/>
        </p:nvSpPr>
        <p:spPr>
          <a:xfrm>
            <a:off x="1744133" y="5275026"/>
            <a:ext cx="4819531" cy="461665"/>
          </a:xfrm>
          <a:prstGeom prst="rect">
            <a:avLst/>
          </a:prstGeom>
        </p:spPr>
        <p:txBody>
          <a:bodyPr wrap="square">
            <a:spAutoFit/>
          </a:bodyPr>
          <a:lstStyle/>
          <a:p>
            <a:r>
              <a:rPr lang="en-HK" sz="2400" dirty="0">
                <a:latin typeface="NimbusRomNo9L"/>
              </a:rPr>
              <a:t>Minchan Chen and Manfred Lau </a:t>
            </a:r>
            <a:endParaRPr lang="en-HK" sz="2400" dirty="0"/>
          </a:p>
        </p:txBody>
      </p:sp>
      <p:pic>
        <p:nvPicPr>
          <p:cNvPr id="5" name="Picture 4">
            <a:extLst>
              <a:ext uri="{FF2B5EF4-FFF2-40B4-BE49-F238E27FC236}">
                <a16:creationId xmlns:a16="http://schemas.microsoft.com/office/drawing/2014/main" id="{9B7D68C6-5458-304F-9D05-F2E7FC15A7DD}"/>
              </a:ext>
            </a:extLst>
          </p:cNvPr>
          <p:cNvPicPr>
            <a:picLocks noChangeAspect="1"/>
          </p:cNvPicPr>
          <p:nvPr/>
        </p:nvPicPr>
        <p:blipFill>
          <a:blip r:embed="rId3"/>
          <a:stretch>
            <a:fillRect/>
          </a:stretch>
        </p:blipFill>
        <p:spPr>
          <a:xfrm>
            <a:off x="6713379" y="4798615"/>
            <a:ext cx="3511461" cy="1066653"/>
          </a:xfrm>
          <a:prstGeom prst="rect">
            <a:avLst/>
          </a:prstGeom>
        </p:spPr>
      </p:pic>
      <p:pic>
        <p:nvPicPr>
          <p:cNvPr id="9" name="Picture 8">
            <a:extLst>
              <a:ext uri="{FF2B5EF4-FFF2-40B4-BE49-F238E27FC236}">
                <a16:creationId xmlns:a16="http://schemas.microsoft.com/office/drawing/2014/main" id="{ACA93F99-CCDD-4443-8082-E469608FED4E}"/>
              </a:ext>
            </a:extLst>
          </p:cNvPr>
          <p:cNvPicPr>
            <a:picLocks noChangeAspect="1"/>
          </p:cNvPicPr>
          <p:nvPr/>
        </p:nvPicPr>
        <p:blipFill>
          <a:blip r:embed="rId4"/>
          <a:stretch>
            <a:fillRect/>
          </a:stretch>
        </p:blipFill>
        <p:spPr>
          <a:xfrm>
            <a:off x="862868" y="2472448"/>
            <a:ext cx="5251450" cy="1974693"/>
          </a:xfrm>
          <a:prstGeom prst="rect">
            <a:avLst/>
          </a:prstGeom>
        </p:spPr>
      </p:pic>
      <p:pic>
        <p:nvPicPr>
          <p:cNvPr id="11" name="Picture 10">
            <a:extLst>
              <a:ext uri="{FF2B5EF4-FFF2-40B4-BE49-F238E27FC236}">
                <a16:creationId xmlns:a16="http://schemas.microsoft.com/office/drawing/2014/main" id="{839D0257-3FEF-2045-9A39-0C4788B66DF3}"/>
              </a:ext>
            </a:extLst>
          </p:cNvPr>
          <p:cNvPicPr>
            <a:picLocks noChangeAspect="1"/>
          </p:cNvPicPr>
          <p:nvPr/>
        </p:nvPicPr>
        <p:blipFill>
          <a:blip r:embed="rId5"/>
          <a:stretch>
            <a:fillRect/>
          </a:stretch>
        </p:blipFill>
        <p:spPr>
          <a:xfrm>
            <a:off x="6114318" y="2472449"/>
            <a:ext cx="5251450" cy="1974693"/>
          </a:xfrm>
          <a:prstGeom prst="rect">
            <a:avLst/>
          </a:prstGeom>
        </p:spPr>
      </p:pic>
    </p:spTree>
    <p:extLst>
      <p:ext uri="{BB962C8B-B14F-4D97-AF65-F5344CB8AC3E}">
        <p14:creationId xmlns:p14="http://schemas.microsoft.com/office/powerpoint/2010/main" val="1341634195"/>
      </p:ext>
    </p:extLst>
  </p:cSld>
  <p:clrMapOvr>
    <a:masterClrMapping/>
  </p:clrMapOvr>
  <mc:AlternateContent xmlns:mc="http://schemas.openxmlformats.org/markup-compatibility/2006" xmlns:p14="http://schemas.microsoft.com/office/powerpoint/2010/main">
    <mc:Choice Requires="p14">
      <p:transition spd="slow" p14:dur="2000" advTm="13208"/>
    </mc:Choice>
    <mc:Fallback xmlns="">
      <p:transition spd="slow" advTm="1320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Preliminary user study</a:t>
            </a:r>
            <a:endParaRPr lang="en-US" dirty="0"/>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p:txBody>
          <a:bodyPr/>
          <a:lstStyle/>
          <a:p>
            <a:r>
              <a:rPr lang="en-HK" dirty="0"/>
              <a:t>Task 1: dynamic component</a:t>
            </a:r>
          </a:p>
          <a:p>
            <a:r>
              <a:rPr lang="en-HK" dirty="0"/>
              <a:t>Task 2: static component</a:t>
            </a:r>
          </a:p>
          <a:p>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10</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pic>
        <p:nvPicPr>
          <p:cNvPr id="6" name="Online Media 5" descr="12">
            <a:hlinkClick r:id="" action="ppaction://media"/>
            <a:extLst>
              <a:ext uri="{FF2B5EF4-FFF2-40B4-BE49-F238E27FC236}">
                <a16:creationId xmlns:a16="http://schemas.microsoft.com/office/drawing/2014/main" id="{4EE1608E-4BE2-C04F-88D5-714E4C4761A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438"/>
          <a:stretch>
            <a:fillRect/>
          </a:stretch>
        </p:blipFill>
        <p:spPr>
          <a:xfrm>
            <a:off x="5766571" y="1420309"/>
            <a:ext cx="5587229" cy="4627128"/>
          </a:xfrm>
          <a:prstGeom prst="rect">
            <a:avLst/>
          </a:prstGeom>
        </p:spPr>
      </p:pic>
    </p:spTree>
    <p:extLst>
      <p:ext uri="{BB962C8B-B14F-4D97-AF65-F5344CB8AC3E}">
        <p14:creationId xmlns:p14="http://schemas.microsoft.com/office/powerpoint/2010/main" val="2025735954"/>
      </p:ext>
    </p:extLst>
  </p:cSld>
  <p:clrMapOvr>
    <a:masterClrMapping/>
  </p:clrMapOvr>
  <mc:AlternateContent xmlns:mc="http://schemas.openxmlformats.org/markup-compatibility/2006" xmlns:p14="http://schemas.microsoft.com/office/powerpoint/2010/main">
    <mc:Choice Requires="p14">
      <p:transition spd="slow" p14:dur="2000" advTm="19164"/>
    </mc:Choice>
    <mc:Fallback xmlns="">
      <p:transition spd="slow" advTm="19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16" objId="6"/>
        <p14:playEvt time="2657" objId="6"/>
        <p14:playEvt time="5256" objId="6"/>
        <p14:playEvt time="7856" objId="6"/>
        <p14:playEvt time="10457" objId="6"/>
        <p14:playEvt time="13056" objId="6"/>
        <p14:playEvt time="15656" objId="6"/>
        <p14:playEvt time="18257" objId="6"/>
        <p14:stopEvt time="19164" objId="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Preliminary user study</a:t>
            </a:r>
            <a:endParaRPr lang="en-US" dirty="0"/>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p:txBody>
          <a:bodyPr/>
          <a:lstStyle/>
          <a:p>
            <a:r>
              <a:rPr lang="en-HK" dirty="0"/>
              <a:t>Task 1: dynamic component</a:t>
            </a:r>
          </a:p>
          <a:p>
            <a:r>
              <a:rPr lang="en-HK" dirty="0"/>
              <a:t>Task 2: static component</a:t>
            </a:r>
          </a:p>
          <a:p>
            <a:r>
              <a:rPr lang="en-HK" dirty="0"/>
              <a:t>Task 3: manipulation and navigation</a:t>
            </a:r>
          </a:p>
          <a:p>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11</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pic>
        <p:nvPicPr>
          <p:cNvPr id="6" name="Online Media 5" descr="4">
            <a:hlinkClick r:id="" action="ppaction://media"/>
            <a:extLst>
              <a:ext uri="{FF2B5EF4-FFF2-40B4-BE49-F238E27FC236}">
                <a16:creationId xmlns:a16="http://schemas.microsoft.com/office/drawing/2014/main" id="{F029D45D-294D-D74C-B542-B13473D662E8}"/>
              </a:ext>
            </a:extLst>
          </p:cNvPr>
          <p:cNvPicPr>
            <a:picLocks noChangeAspect="1"/>
          </p:cNvPicPr>
          <p:nvPr>
            <a:videoFile r:link="rId2"/>
            <p:extLst>
              <p:ext uri="{DAA4B4D4-6D71-4841-9C94-3DE7FCFB9230}">
                <p14:media xmlns:p14="http://schemas.microsoft.com/office/powerpoint/2010/main" r:embed="rId3">
                  <p14:trim end="57.6296"/>
                </p14:media>
              </p:ext>
            </p:extLst>
          </p:nvPr>
        </p:nvPicPr>
        <p:blipFill rotWithShape="1">
          <a:blip r:embed="rId8"/>
          <a:srcRect t="19333" b="12582"/>
          <a:stretch>
            <a:fillRect/>
          </a:stretch>
        </p:blipFill>
        <p:spPr>
          <a:xfrm>
            <a:off x="6647656" y="551038"/>
            <a:ext cx="4944533" cy="2241343"/>
          </a:xfrm>
          <a:prstGeom prst="rect">
            <a:avLst/>
          </a:prstGeom>
        </p:spPr>
      </p:pic>
      <p:pic>
        <p:nvPicPr>
          <p:cNvPr id="7" name="Online Media 6" descr="5">
            <a:hlinkClick r:id="" action="ppaction://media"/>
            <a:extLst>
              <a:ext uri="{FF2B5EF4-FFF2-40B4-BE49-F238E27FC236}">
                <a16:creationId xmlns:a16="http://schemas.microsoft.com/office/drawing/2014/main" id="{C3805550-6A95-6D4F-A4D7-2FF2ABE24BE6}"/>
              </a:ext>
            </a:extLst>
          </p:cNvPr>
          <p:cNvPicPr>
            <a:picLocks noChangeAspect="1"/>
          </p:cNvPicPr>
          <p:nvPr>
            <a:videoFile r:link="rId5"/>
            <p:extLst>
              <p:ext uri="{DAA4B4D4-6D71-4841-9C94-3DE7FCFB9230}">
                <p14:media xmlns:p14="http://schemas.microsoft.com/office/powerpoint/2010/main" r:embed="rId4"/>
              </p:ext>
            </p:extLst>
          </p:nvPr>
        </p:nvPicPr>
        <p:blipFill rotWithShape="1">
          <a:blip r:embed="rId9"/>
          <a:srcRect t="14766"/>
          <a:stretch>
            <a:fillRect/>
          </a:stretch>
        </p:blipFill>
        <p:spPr>
          <a:xfrm>
            <a:off x="5865283" y="3563337"/>
            <a:ext cx="5946246" cy="2767542"/>
          </a:xfrm>
          <a:prstGeom prst="rect">
            <a:avLst/>
          </a:prstGeom>
        </p:spPr>
      </p:pic>
    </p:spTree>
    <p:custDataLst>
      <p:tags r:id="rId1"/>
    </p:custDataLst>
    <p:extLst>
      <p:ext uri="{BB962C8B-B14F-4D97-AF65-F5344CB8AC3E}">
        <p14:creationId xmlns:p14="http://schemas.microsoft.com/office/powerpoint/2010/main" val="2268498897"/>
      </p:ext>
    </p:extLst>
  </p:cSld>
  <p:clrMapOvr>
    <a:masterClrMapping/>
  </p:clrMapOvr>
  <mc:AlternateContent xmlns:mc="http://schemas.openxmlformats.org/markup-compatibility/2006" xmlns:p14="http://schemas.microsoft.com/office/powerpoint/2010/main">
    <mc:Choice Requires="p14">
      <p:transition spd="slow" p14:dur="2000" advTm="16727"/>
    </mc:Choice>
    <mc:Fallback xmlns="">
      <p:transition spd="slow" advTm="167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 fill="hold"/>
                                        <p:tgtEl>
                                          <p:spTgt spid="6"/>
                                        </p:tgtEl>
                                      </p:cBhvr>
                                    </p:cmd>
                                  </p:childTnLst>
                                </p:cTn>
                              </p:par>
                              <p:par>
                                <p:cTn id="7" presetID="1" presetClass="mediacall" presetSubtype="0" fill="hold" nodeType="withEffect">
                                  <p:stCondLst>
                                    <p:cond delay="0"/>
                                  </p:stCondLst>
                                  <p:childTnLst>
                                    <p:cmd type="call" cmd="playFrom(0.0)">
                                      <p:cBhvr>
                                        <p:cTn id="8" dur="19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mute="1">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extLst>
    <p:ext uri="{E180D4A7-C9FB-4DFB-919C-405C955672EB}">
      <p14:showEvtLst xmlns:p14="http://schemas.microsoft.com/office/powerpoint/2010/main">
        <p14:playEvt time="7743" objId="6"/>
        <p14:playEvt time="7744" objId="7"/>
        <p14:stopEvt time="9355" objId="6"/>
        <p14:stopEvt time="9702"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Observations</a:t>
            </a:r>
            <a:endParaRPr lang="en-US" dirty="0"/>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p:txBody>
          <a:bodyPr/>
          <a:lstStyle/>
          <a:p>
            <a:r>
              <a:rPr lang="en-HK" dirty="0"/>
              <a:t>User agreement tends to be inversely proportional to the task complexity </a:t>
            </a:r>
          </a:p>
          <a:p>
            <a:r>
              <a:rPr lang="en-HK" dirty="0"/>
              <a:t>Static components : depiction</a:t>
            </a:r>
          </a:p>
          <a:p>
            <a:r>
              <a:rPr lang="en-HK" dirty="0">
                <a:solidFill>
                  <a:srgbClr val="C00000"/>
                </a:solidFill>
              </a:rPr>
              <a:t>Dynamic components: interactions </a:t>
            </a:r>
          </a:p>
          <a:p>
            <a:pPr marL="0" indent="0">
              <a:buNone/>
            </a:pPr>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12</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Tree>
    <p:custDataLst>
      <p:tags r:id="rId1"/>
    </p:custDataLst>
    <p:extLst>
      <p:ext uri="{BB962C8B-B14F-4D97-AF65-F5344CB8AC3E}">
        <p14:creationId xmlns:p14="http://schemas.microsoft.com/office/powerpoint/2010/main" val="351724631"/>
      </p:ext>
    </p:extLst>
  </p:cSld>
  <p:clrMapOvr>
    <a:masterClrMapping/>
  </p:clrMapOvr>
  <mc:AlternateContent xmlns:mc="http://schemas.openxmlformats.org/markup-compatibility/2006" xmlns:p14="http://schemas.microsoft.com/office/powerpoint/2010/main">
    <mc:Choice Requires="p14">
      <p:transition spd="slow" p14:dur="2000" advTm="42677"/>
    </mc:Choice>
    <mc:Fallback xmlns="">
      <p:transition spd="slow" advTm="426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Chosen motions</a:t>
            </a:r>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13</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
        <p:nvSpPr>
          <p:cNvPr id="7" name="Content Placeholder 6">
            <a:extLst>
              <a:ext uri="{FF2B5EF4-FFF2-40B4-BE49-F238E27FC236}">
                <a16:creationId xmlns:a16="http://schemas.microsoft.com/office/drawing/2014/main" id="{5F6282B7-3869-DF49-A2C8-AD74C34F0525}"/>
              </a:ext>
            </a:extLst>
          </p:cNvPr>
          <p:cNvSpPr>
            <a:spLocks noGrp="1"/>
          </p:cNvSpPr>
          <p:nvPr>
            <p:ph idx="1"/>
          </p:nvPr>
        </p:nvSpPr>
        <p:spPr/>
        <p:txBody>
          <a:bodyPr/>
          <a:lstStyle/>
          <a:p>
            <a:r>
              <a:rPr lang="en-US" dirty="0"/>
              <a:t>Dynamic components</a:t>
            </a:r>
          </a:p>
        </p:txBody>
      </p:sp>
      <p:pic>
        <p:nvPicPr>
          <p:cNvPr id="8" name="Online Media 7" descr="present_">
            <a:hlinkClick r:id="" action="ppaction://media"/>
            <a:extLst>
              <a:ext uri="{FF2B5EF4-FFF2-40B4-BE49-F238E27FC236}">
                <a16:creationId xmlns:a16="http://schemas.microsoft.com/office/drawing/2014/main" id="{689949A7-7E4F-A641-B124-0E78159AF4CD}"/>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t="36550" b="10001"/>
          <a:stretch/>
        </p:blipFill>
        <p:spPr>
          <a:xfrm>
            <a:off x="538794" y="2476517"/>
            <a:ext cx="11151734" cy="3352783"/>
          </a:xfrm>
          <a:prstGeom prst="rect">
            <a:avLst/>
          </a:prstGeom>
        </p:spPr>
      </p:pic>
    </p:spTree>
    <p:custDataLst>
      <p:tags r:id="rId1"/>
    </p:custDataLst>
    <p:extLst>
      <p:ext uri="{BB962C8B-B14F-4D97-AF65-F5344CB8AC3E}">
        <p14:creationId xmlns:p14="http://schemas.microsoft.com/office/powerpoint/2010/main" val="1281050926"/>
      </p:ext>
    </p:extLst>
  </p:cSld>
  <p:clrMapOvr>
    <a:masterClrMapping/>
  </p:clrMapOvr>
  <mc:AlternateContent xmlns:mc="http://schemas.openxmlformats.org/markup-compatibility/2006" xmlns:p14="http://schemas.microsoft.com/office/powerpoint/2010/main">
    <mc:Choice Requires="p14">
      <p:transition spd="slow" p14:dur="2000" advTm="38806"/>
    </mc:Choice>
    <mc:Fallback xmlns="">
      <p:transition spd="slow" advTm="388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3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extLst>
    <p:ext uri="{E180D4A7-C9FB-4DFB-919C-405C955672EB}">
      <p14:showEvtLst xmlns:p14="http://schemas.microsoft.com/office/powerpoint/2010/main">
        <p14:playEvt time="19427" objId="8"/>
        <p14:stopEvt time="38251" objId="8"/>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Chosen motions</a:t>
            </a:r>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14</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
        <p:nvSpPr>
          <p:cNvPr id="7" name="Content Placeholder 6">
            <a:extLst>
              <a:ext uri="{FF2B5EF4-FFF2-40B4-BE49-F238E27FC236}">
                <a16:creationId xmlns:a16="http://schemas.microsoft.com/office/drawing/2014/main" id="{5F6282B7-3869-DF49-A2C8-AD74C34F0525}"/>
              </a:ext>
            </a:extLst>
          </p:cNvPr>
          <p:cNvSpPr>
            <a:spLocks noGrp="1"/>
          </p:cNvSpPr>
          <p:nvPr>
            <p:ph idx="1"/>
          </p:nvPr>
        </p:nvSpPr>
        <p:spPr/>
        <p:txBody>
          <a:bodyPr/>
          <a:lstStyle/>
          <a:p>
            <a:r>
              <a:rPr lang="en-US" dirty="0"/>
              <a:t>Static components</a:t>
            </a:r>
          </a:p>
        </p:txBody>
      </p:sp>
      <p:pic>
        <p:nvPicPr>
          <p:cNvPr id="11" name="Online Media 10" descr="9">
            <a:hlinkClick r:id="" action="ppaction://media"/>
            <a:extLst>
              <a:ext uri="{FF2B5EF4-FFF2-40B4-BE49-F238E27FC236}">
                <a16:creationId xmlns:a16="http://schemas.microsoft.com/office/drawing/2014/main" id="{6AB704D7-EA86-2D48-9230-37F27688A06B}"/>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t="39683" b="19082"/>
          <a:stretch/>
        </p:blipFill>
        <p:spPr>
          <a:xfrm>
            <a:off x="12700" y="2726267"/>
            <a:ext cx="12192000" cy="2827866"/>
          </a:xfrm>
          <a:prstGeom prst="rect">
            <a:avLst/>
          </a:prstGeom>
        </p:spPr>
      </p:pic>
    </p:spTree>
    <p:custDataLst>
      <p:tags r:id="rId1"/>
    </p:custDataLst>
    <p:extLst>
      <p:ext uri="{BB962C8B-B14F-4D97-AF65-F5344CB8AC3E}">
        <p14:creationId xmlns:p14="http://schemas.microsoft.com/office/powerpoint/2010/main" val="231411153"/>
      </p:ext>
    </p:extLst>
  </p:cSld>
  <p:clrMapOvr>
    <a:masterClrMapping/>
  </p:clrMapOvr>
  <mc:AlternateContent xmlns:mc="http://schemas.openxmlformats.org/markup-compatibility/2006" xmlns:p14="http://schemas.microsoft.com/office/powerpoint/2010/main">
    <mc:Choice Requires="p14">
      <p:transition spd="slow" p14:dur="2000" advTm="11929"/>
    </mc:Choice>
    <mc:Fallback xmlns="">
      <p:transition spd="slow" advTm="119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extLst>
    <p:ext uri="{E180D4A7-C9FB-4DFB-919C-405C955672EB}">
      <p14:showEvtLst xmlns:p14="http://schemas.microsoft.com/office/powerpoint/2010/main">
        <p14:playEvt time="2126" objId="11"/>
        <p14:stopEvt time="11476" objId="11"/>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Chosen motions</a:t>
            </a:r>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15</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
        <p:nvSpPr>
          <p:cNvPr id="7" name="Content Placeholder 6">
            <a:extLst>
              <a:ext uri="{FF2B5EF4-FFF2-40B4-BE49-F238E27FC236}">
                <a16:creationId xmlns:a16="http://schemas.microsoft.com/office/drawing/2014/main" id="{5F6282B7-3869-DF49-A2C8-AD74C34F0525}"/>
              </a:ext>
            </a:extLst>
          </p:cNvPr>
          <p:cNvSpPr>
            <a:spLocks noGrp="1"/>
          </p:cNvSpPr>
          <p:nvPr>
            <p:ph idx="1"/>
          </p:nvPr>
        </p:nvSpPr>
        <p:spPr/>
        <p:txBody>
          <a:bodyPr/>
          <a:lstStyle/>
          <a:p>
            <a:r>
              <a:rPr lang="en-US" dirty="0"/>
              <a:t>Manipulations</a:t>
            </a:r>
          </a:p>
        </p:txBody>
      </p:sp>
      <p:pic>
        <p:nvPicPr>
          <p:cNvPr id="3" name="Online Media 2" descr="10">
            <a:hlinkClick r:id="" action="ppaction://media"/>
            <a:extLst>
              <a:ext uri="{FF2B5EF4-FFF2-40B4-BE49-F238E27FC236}">
                <a16:creationId xmlns:a16="http://schemas.microsoft.com/office/drawing/2014/main" id="{CAE56922-FAA1-9042-AB73-2297F9D5FBA3}"/>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t="34229" b="23303"/>
          <a:stretch/>
        </p:blipFill>
        <p:spPr>
          <a:xfrm>
            <a:off x="419100" y="2731592"/>
            <a:ext cx="11353800" cy="2712298"/>
          </a:xfrm>
          <a:prstGeom prst="rect">
            <a:avLst/>
          </a:prstGeom>
        </p:spPr>
      </p:pic>
    </p:spTree>
    <p:custDataLst>
      <p:tags r:id="rId1"/>
    </p:custDataLst>
    <p:extLst>
      <p:ext uri="{BB962C8B-B14F-4D97-AF65-F5344CB8AC3E}">
        <p14:creationId xmlns:p14="http://schemas.microsoft.com/office/powerpoint/2010/main" val="3800023920"/>
      </p:ext>
    </p:extLst>
  </p:cSld>
  <p:clrMapOvr>
    <a:masterClrMapping/>
  </p:clrMapOvr>
  <mc:AlternateContent xmlns:mc="http://schemas.openxmlformats.org/markup-compatibility/2006" xmlns:p14="http://schemas.microsoft.com/office/powerpoint/2010/main">
    <mc:Choice Requires="p14">
      <p:transition spd="slow" p14:dur="2000" advTm="13421"/>
    </mc:Choice>
    <mc:Fallback xmlns="">
      <p:transition spd="slow" advTm="134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3898" objId="3"/>
        <p14:stopEvt time="12134"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9584-89B8-B744-B519-F9A33903D2E8}"/>
              </a:ext>
            </a:extLst>
          </p:cNvPr>
          <p:cNvSpPr>
            <a:spLocks noGrp="1"/>
          </p:cNvSpPr>
          <p:nvPr>
            <p:ph type="title"/>
          </p:nvPr>
        </p:nvSpPr>
        <p:spPr/>
        <p:txBody>
          <a:bodyPr/>
          <a:lstStyle/>
          <a:p>
            <a:r>
              <a:rPr lang="en-US" dirty="0"/>
              <a:t>User Interface</a:t>
            </a:r>
          </a:p>
        </p:txBody>
      </p:sp>
      <p:sp>
        <p:nvSpPr>
          <p:cNvPr id="4" name="Slide Number Placeholder 3">
            <a:extLst>
              <a:ext uri="{FF2B5EF4-FFF2-40B4-BE49-F238E27FC236}">
                <a16:creationId xmlns:a16="http://schemas.microsoft.com/office/drawing/2014/main" id="{4264EF53-7C6F-5D4C-872B-228336381479}"/>
              </a:ext>
            </a:extLst>
          </p:cNvPr>
          <p:cNvSpPr>
            <a:spLocks noGrp="1"/>
          </p:cNvSpPr>
          <p:nvPr>
            <p:ph type="sldNum" sz="quarter" idx="4"/>
          </p:nvPr>
        </p:nvSpPr>
        <p:spPr/>
        <p:txBody>
          <a:bodyPr/>
          <a:lstStyle/>
          <a:p>
            <a:fld id="{FBD610FB-C9AF-094D-8D1A-79CDC10893FF}" type="slidenum">
              <a:rPr lang="en-US" smtClean="0"/>
              <a:pPr/>
              <a:t>16</a:t>
            </a:fld>
            <a:endParaRPr lang="en-US" dirty="0"/>
          </a:p>
        </p:txBody>
      </p:sp>
      <p:sp>
        <p:nvSpPr>
          <p:cNvPr id="5" name="Footer Placeholder 4">
            <a:extLst>
              <a:ext uri="{FF2B5EF4-FFF2-40B4-BE49-F238E27FC236}">
                <a16:creationId xmlns:a16="http://schemas.microsoft.com/office/drawing/2014/main" id="{8FF97BD5-791C-A94B-91F3-4A100A92D1FD}"/>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pic>
        <p:nvPicPr>
          <p:cNvPr id="9" name="Picture 8">
            <a:extLst>
              <a:ext uri="{FF2B5EF4-FFF2-40B4-BE49-F238E27FC236}">
                <a16:creationId xmlns:a16="http://schemas.microsoft.com/office/drawing/2014/main" id="{19E703EB-0BB2-5B4E-9D36-3B5E9CDDDDCA}"/>
              </a:ext>
            </a:extLst>
          </p:cNvPr>
          <p:cNvPicPr>
            <a:picLocks noChangeAspect="1"/>
          </p:cNvPicPr>
          <p:nvPr/>
        </p:nvPicPr>
        <p:blipFill>
          <a:blip r:embed="rId4"/>
          <a:stretch>
            <a:fillRect/>
          </a:stretch>
        </p:blipFill>
        <p:spPr>
          <a:xfrm>
            <a:off x="381000" y="1897963"/>
            <a:ext cx="4023430" cy="3017573"/>
          </a:xfrm>
          <a:prstGeom prst="rect">
            <a:avLst/>
          </a:prstGeom>
        </p:spPr>
      </p:pic>
      <p:grpSp>
        <p:nvGrpSpPr>
          <p:cNvPr id="3" name="Group 2">
            <a:extLst>
              <a:ext uri="{FF2B5EF4-FFF2-40B4-BE49-F238E27FC236}">
                <a16:creationId xmlns:a16="http://schemas.microsoft.com/office/drawing/2014/main" id="{684A5B64-C657-3D4C-A14D-524BA771099E}"/>
              </a:ext>
            </a:extLst>
          </p:cNvPr>
          <p:cNvGrpSpPr/>
          <p:nvPr/>
        </p:nvGrpSpPr>
        <p:grpSpPr>
          <a:xfrm>
            <a:off x="5160728" y="1237660"/>
            <a:ext cx="3311641" cy="4162435"/>
            <a:chOff x="5160728" y="1237660"/>
            <a:chExt cx="3311641" cy="4162435"/>
          </a:xfrm>
        </p:grpSpPr>
        <p:pic>
          <p:nvPicPr>
            <p:cNvPr id="12" name="Picture 11">
              <a:extLst>
                <a:ext uri="{FF2B5EF4-FFF2-40B4-BE49-F238E27FC236}">
                  <a16:creationId xmlns:a16="http://schemas.microsoft.com/office/drawing/2014/main" id="{19C6646B-D5F8-CF47-A40B-4FAE9C7411E1}"/>
                </a:ext>
              </a:extLst>
            </p:cNvPr>
            <p:cNvPicPr>
              <a:picLocks noChangeAspect="1"/>
            </p:cNvPicPr>
            <p:nvPr/>
          </p:nvPicPr>
          <p:blipFill>
            <a:blip r:embed="rId5"/>
            <a:stretch>
              <a:fillRect/>
            </a:stretch>
          </p:blipFill>
          <p:spPr>
            <a:xfrm>
              <a:off x="5160728" y="1237660"/>
              <a:ext cx="3311641" cy="1791202"/>
            </a:xfrm>
            <a:prstGeom prst="rect">
              <a:avLst/>
            </a:prstGeom>
          </p:spPr>
        </p:pic>
        <p:pic>
          <p:nvPicPr>
            <p:cNvPr id="13" name="Picture 12">
              <a:extLst>
                <a:ext uri="{FF2B5EF4-FFF2-40B4-BE49-F238E27FC236}">
                  <a16:creationId xmlns:a16="http://schemas.microsoft.com/office/drawing/2014/main" id="{35084F90-9D40-B647-978E-BBE7D11353B0}"/>
                </a:ext>
              </a:extLst>
            </p:cNvPr>
            <p:cNvPicPr>
              <a:picLocks noChangeAspect="1"/>
            </p:cNvPicPr>
            <p:nvPr/>
          </p:nvPicPr>
          <p:blipFill>
            <a:blip r:embed="rId6"/>
            <a:stretch>
              <a:fillRect/>
            </a:stretch>
          </p:blipFill>
          <p:spPr>
            <a:xfrm>
              <a:off x="5259924" y="3289152"/>
              <a:ext cx="672962" cy="2110943"/>
            </a:xfrm>
            <a:prstGeom prst="rect">
              <a:avLst/>
            </a:prstGeom>
          </p:spPr>
        </p:pic>
        <p:pic>
          <p:nvPicPr>
            <p:cNvPr id="14" name="Picture 13">
              <a:extLst>
                <a:ext uri="{FF2B5EF4-FFF2-40B4-BE49-F238E27FC236}">
                  <a16:creationId xmlns:a16="http://schemas.microsoft.com/office/drawing/2014/main" id="{7DE8B383-E4A7-3C47-8184-683C058A05E4}"/>
                </a:ext>
              </a:extLst>
            </p:cNvPr>
            <p:cNvPicPr>
              <a:picLocks noChangeAspect="1"/>
            </p:cNvPicPr>
            <p:nvPr/>
          </p:nvPicPr>
          <p:blipFill>
            <a:blip r:embed="rId7"/>
            <a:stretch>
              <a:fillRect/>
            </a:stretch>
          </p:blipFill>
          <p:spPr>
            <a:xfrm>
              <a:off x="5755811" y="3773102"/>
              <a:ext cx="2352765" cy="1296349"/>
            </a:xfrm>
            <a:prstGeom prst="rect">
              <a:avLst/>
            </a:prstGeom>
          </p:spPr>
        </p:pic>
      </p:grpSp>
      <p:pic>
        <p:nvPicPr>
          <p:cNvPr id="15" name="Picture 14">
            <a:extLst>
              <a:ext uri="{FF2B5EF4-FFF2-40B4-BE49-F238E27FC236}">
                <a16:creationId xmlns:a16="http://schemas.microsoft.com/office/drawing/2014/main" id="{BD54D7B8-F671-704C-8325-B15C9FA4E60B}"/>
              </a:ext>
            </a:extLst>
          </p:cNvPr>
          <p:cNvPicPr>
            <a:picLocks noChangeAspect="1"/>
          </p:cNvPicPr>
          <p:nvPr/>
        </p:nvPicPr>
        <p:blipFill>
          <a:blip r:embed="rId8"/>
          <a:stretch>
            <a:fillRect/>
          </a:stretch>
        </p:blipFill>
        <p:spPr>
          <a:xfrm>
            <a:off x="9228667" y="930325"/>
            <a:ext cx="2125133" cy="2261797"/>
          </a:xfrm>
          <a:prstGeom prst="rect">
            <a:avLst/>
          </a:prstGeom>
        </p:spPr>
      </p:pic>
      <p:grpSp>
        <p:nvGrpSpPr>
          <p:cNvPr id="22" name="Group 21">
            <a:extLst>
              <a:ext uri="{FF2B5EF4-FFF2-40B4-BE49-F238E27FC236}">
                <a16:creationId xmlns:a16="http://schemas.microsoft.com/office/drawing/2014/main" id="{43268EB2-2842-BA40-889F-22C12D469B3B}"/>
              </a:ext>
            </a:extLst>
          </p:cNvPr>
          <p:cNvGrpSpPr/>
          <p:nvPr/>
        </p:nvGrpSpPr>
        <p:grpSpPr>
          <a:xfrm>
            <a:off x="8964070" y="3734472"/>
            <a:ext cx="2573581" cy="1776986"/>
            <a:chOff x="8964070" y="3734472"/>
            <a:chExt cx="2573581" cy="1776986"/>
          </a:xfrm>
        </p:grpSpPr>
        <p:pic>
          <p:nvPicPr>
            <p:cNvPr id="16" name="Picture 15">
              <a:extLst>
                <a:ext uri="{FF2B5EF4-FFF2-40B4-BE49-F238E27FC236}">
                  <a16:creationId xmlns:a16="http://schemas.microsoft.com/office/drawing/2014/main" id="{86D694E5-E09E-0F40-B6B5-94A0C5C911D0}"/>
                </a:ext>
              </a:extLst>
            </p:cNvPr>
            <p:cNvPicPr>
              <a:picLocks noChangeAspect="1"/>
            </p:cNvPicPr>
            <p:nvPr/>
          </p:nvPicPr>
          <p:blipFill>
            <a:blip r:embed="rId9"/>
            <a:stretch>
              <a:fillRect/>
            </a:stretch>
          </p:blipFill>
          <p:spPr>
            <a:xfrm>
              <a:off x="8964070" y="3784163"/>
              <a:ext cx="1174451" cy="1727295"/>
            </a:xfrm>
            <a:prstGeom prst="rect">
              <a:avLst/>
            </a:prstGeom>
          </p:spPr>
        </p:pic>
        <p:pic>
          <p:nvPicPr>
            <p:cNvPr id="17" name="Picture 16">
              <a:extLst>
                <a:ext uri="{FF2B5EF4-FFF2-40B4-BE49-F238E27FC236}">
                  <a16:creationId xmlns:a16="http://schemas.microsoft.com/office/drawing/2014/main" id="{21FB6698-D9C2-E443-924F-51DE354E706B}"/>
                </a:ext>
              </a:extLst>
            </p:cNvPr>
            <p:cNvPicPr>
              <a:picLocks noChangeAspect="1"/>
            </p:cNvPicPr>
            <p:nvPr/>
          </p:nvPicPr>
          <p:blipFill>
            <a:blip r:embed="rId10"/>
            <a:stretch>
              <a:fillRect/>
            </a:stretch>
          </p:blipFill>
          <p:spPr>
            <a:xfrm>
              <a:off x="10363200" y="3734472"/>
              <a:ext cx="1174451" cy="1727296"/>
            </a:xfrm>
            <a:prstGeom prst="rect">
              <a:avLst/>
            </a:prstGeom>
          </p:spPr>
        </p:pic>
      </p:grpSp>
    </p:spTree>
    <p:custDataLst>
      <p:tags r:id="rId1"/>
    </p:custDataLst>
    <p:extLst>
      <p:ext uri="{BB962C8B-B14F-4D97-AF65-F5344CB8AC3E}">
        <p14:creationId xmlns:p14="http://schemas.microsoft.com/office/powerpoint/2010/main" val="4228002559"/>
      </p:ext>
    </p:extLst>
  </p:cSld>
  <p:clrMapOvr>
    <a:masterClrMapping/>
  </p:clrMapOvr>
  <mc:AlternateContent xmlns:mc="http://schemas.openxmlformats.org/markup-compatibility/2006" xmlns:p14="http://schemas.microsoft.com/office/powerpoint/2010/main">
    <mc:Choice Requires="p14">
      <p:transition spd="slow" p14:dur="2000" advTm="46281"/>
    </mc:Choice>
    <mc:Fallback xmlns="">
      <p:transition spd="slow" advTm="462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a:xfrm>
            <a:off x="838200" y="1825625"/>
            <a:ext cx="6477000" cy="4351338"/>
          </a:xfrm>
        </p:spPr>
        <p:txBody>
          <a:bodyPr>
            <a:normAutofit/>
          </a:bodyPr>
          <a:lstStyle/>
          <a:p>
            <a:r>
              <a:rPr lang="en-HK" dirty="0"/>
              <a:t>Three poses</a:t>
            </a:r>
          </a:p>
          <a:p>
            <a:pPr lvl="1"/>
            <a:r>
              <a:rPr lang="en-HK" dirty="0"/>
              <a:t>All five fingers are extended.</a:t>
            </a:r>
          </a:p>
          <a:p>
            <a:pPr lvl="1"/>
            <a:r>
              <a:rPr lang="en-HK" dirty="0"/>
              <a:t>All five fingers are not extended.</a:t>
            </a:r>
          </a:p>
          <a:p>
            <a:pPr lvl="1"/>
            <a:r>
              <a:rPr lang="en-HK" dirty="0"/>
              <a:t>The index finger is extended while the others are not.</a:t>
            </a:r>
          </a:p>
          <a:p>
            <a:pPr lvl="1"/>
            <a:endParaRPr lang="en-HK" dirty="0"/>
          </a:p>
          <a:p>
            <a:pPr marL="0" indent="0">
              <a:buNone/>
            </a:pPr>
            <a:endParaRPr lang="en-HK" dirty="0"/>
          </a:p>
          <a:p>
            <a:pPr marL="0" indent="0">
              <a:buNone/>
            </a:pPr>
            <a:endParaRPr lang="en-HK" dirty="0"/>
          </a:p>
          <a:p>
            <a:pPr marL="0" indent="0">
              <a:buNone/>
            </a:pPr>
            <a:endParaRPr lang="en-HK" dirty="0"/>
          </a:p>
          <a:p>
            <a:pPr lvl="1"/>
            <a:endParaRPr lang="en-HK" dirty="0"/>
          </a:p>
          <a:p>
            <a:endParaRPr lang="en-HK" dirty="0"/>
          </a:p>
          <a:p>
            <a:pPr lvl="1"/>
            <a:endParaRPr lang="en-HK" dirty="0"/>
          </a:p>
          <a:p>
            <a:endParaRPr lang="en-US" dirty="0"/>
          </a:p>
        </p:txBody>
      </p:sp>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US" dirty="0"/>
              <a:t>Implementation: </a:t>
            </a:r>
            <a:r>
              <a:rPr lang="en-HK" sz="3600" dirty="0"/>
              <a:t>Gesture/Motion Recognition </a:t>
            </a:r>
            <a:endParaRPr lang="en-US" sz="3600"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17</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Tree>
    <p:custDataLst>
      <p:tags r:id="rId1"/>
    </p:custDataLst>
    <p:extLst>
      <p:ext uri="{BB962C8B-B14F-4D97-AF65-F5344CB8AC3E}">
        <p14:creationId xmlns:p14="http://schemas.microsoft.com/office/powerpoint/2010/main" val="592757529"/>
      </p:ext>
    </p:extLst>
  </p:cSld>
  <p:clrMapOvr>
    <a:masterClrMapping/>
  </p:clrMapOvr>
  <mc:AlternateContent xmlns:mc="http://schemas.openxmlformats.org/markup-compatibility/2006" xmlns:p14="http://schemas.microsoft.com/office/powerpoint/2010/main">
    <mc:Choice Requires="p14">
      <p:transition spd="slow" p14:dur="2000" advTm="30389"/>
    </mc:Choice>
    <mc:Fallback xmlns="">
      <p:transition spd="slow" advTm="303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a:xfrm>
            <a:off x="838200" y="1825625"/>
            <a:ext cx="6477000" cy="4351338"/>
          </a:xfrm>
        </p:spPr>
        <p:txBody>
          <a:bodyPr>
            <a:normAutofit/>
          </a:bodyPr>
          <a:lstStyle/>
          <a:p>
            <a:r>
              <a:rPr lang="en-HK" dirty="0"/>
              <a:t>Three poses</a:t>
            </a:r>
          </a:p>
          <a:p>
            <a:endParaRPr lang="en-HK" dirty="0"/>
          </a:p>
          <a:p>
            <a:r>
              <a:rPr lang="en-HK" dirty="0"/>
              <a:t>Recognize the motion state at each frame by enumeration</a:t>
            </a:r>
          </a:p>
          <a:p>
            <a:endParaRPr lang="en-HK" dirty="0"/>
          </a:p>
          <a:p>
            <a:r>
              <a:rPr lang="en-HK" dirty="0"/>
              <a:t>Check continuous frames </a:t>
            </a:r>
          </a:p>
          <a:p>
            <a:endParaRPr lang="en-HK" dirty="0"/>
          </a:p>
          <a:p>
            <a:endParaRPr lang="en-HK" dirty="0"/>
          </a:p>
          <a:p>
            <a:endParaRPr lang="en-HK" dirty="0"/>
          </a:p>
          <a:p>
            <a:endParaRPr lang="en-HK" dirty="0"/>
          </a:p>
          <a:p>
            <a:endParaRPr lang="en-HK" dirty="0"/>
          </a:p>
          <a:p>
            <a:pPr marL="0" indent="0">
              <a:buNone/>
            </a:pPr>
            <a:endParaRPr lang="en-HK" dirty="0"/>
          </a:p>
          <a:p>
            <a:pPr marL="0" indent="0">
              <a:buNone/>
            </a:pPr>
            <a:endParaRPr lang="en-HK" dirty="0"/>
          </a:p>
          <a:p>
            <a:pPr lvl="1"/>
            <a:endParaRPr lang="en-HK" dirty="0"/>
          </a:p>
          <a:p>
            <a:endParaRPr lang="en-HK" dirty="0"/>
          </a:p>
          <a:p>
            <a:pPr lvl="1"/>
            <a:endParaRPr lang="en-HK" dirty="0"/>
          </a:p>
          <a:p>
            <a:endParaRPr lang="en-US" dirty="0"/>
          </a:p>
        </p:txBody>
      </p:sp>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US" dirty="0"/>
              <a:t>Implementation: </a:t>
            </a:r>
            <a:r>
              <a:rPr lang="en-HK" sz="3600" dirty="0"/>
              <a:t>Gesture/Motion Recognition </a:t>
            </a:r>
            <a:endParaRPr lang="en-US" sz="3600"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18</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pic>
        <p:nvPicPr>
          <p:cNvPr id="6" name="Picture 5">
            <a:extLst>
              <a:ext uri="{FF2B5EF4-FFF2-40B4-BE49-F238E27FC236}">
                <a16:creationId xmlns:a16="http://schemas.microsoft.com/office/drawing/2014/main" id="{AD0BC792-08D0-AE4A-90DC-7B69AC4AA3C1}"/>
              </a:ext>
            </a:extLst>
          </p:cNvPr>
          <p:cNvPicPr>
            <a:picLocks noChangeAspect="1"/>
          </p:cNvPicPr>
          <p:nvPr/>
        </p:nvPicPr>
        <p:blipFill>
          <a:blip r:embed="rId4"/>
          <a:stretch>
            <a:fillRect/>
          </a:stretch>
        </p:blipFill>
        <p:spPr>
          <a:xfrm>
            <a:off x="7315200" y="1503997"/>
            <a:ext cx="4248150" cy="4672966"/>
          </a:xfrm>
          <a:prstGeom prst="rect">
            <a:avLst/>
          </a:prstGeom>
        </p:spPr>
      </p:pic>
    </p:spTree>
    <p:custDataLst>
      <p:tags r:id="rId1"/>
    </p:custDataLst>
    <p:extLst>
      <p:ext uri="{BB962C8B-B14F-4D97-AF65-F5344CB8AC3E}">
        <p14:creationId xmlns:p14="http://schemas.microsoft.com/office/powerpoint/2010/main" val="1587505651"/>
      </p:ext>
    </p:extLst>
  </p:cSld>
  <p:clrMapOvr>
    <a:masterClrMapping/>
  </p:clrMapOvr>
  <mc:AlternateContent xmlns:mc="http://schemas.openxmlformats.org/markup-compatibility/2006" xmlns:p14="http://schemas.microsoft.com/office/powerpoint/2010/main">
    <mc:Choice Requires="p14">
      <p:transition spd="slow" p14:dur="2000" advTm="27971"/>
    </mc:Choice>
    <mc:Fallback xmlns="">
      <p:transition spd="slow" advTm="27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US" dirty="0"/>
              <a:t>Implementation: </a:t>
            </a:r>
            <a:r>
              <a:rPr lang="en-HK" sz="3600" dirty="0"/>
              <a:t>Furniture Components </a:t>
            </a:r>
            <a:endParaRPr lang="en-US" sz="3600" dirty="0"/>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a:xfrm>
            <a:off x="838200" y="1825625"/>
            <a:ext cx="10515600" cy="4351338"/>
          </a:xfrm>
        </p:spPr>
        <p:txBody>
          <a:bodyPr/>
          <a:lstStyle/>
          <a:p>
            <a:r>
              <a:rPr lang="en-US" dirty="0"/>
              <a:t>Composed of </a:t>
            </a:r>
            <a:r>
              <a:rPr lang="en-HK" dirty="0"/>
              <a:t>basic geometric primitives </a:t>
            </a:r>
          </a:p>
          <a:p>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19</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Tree>
    <p:custDataLst>
      <p:tags r:id="rId1"/>
    </p:custDataLst>
    <p:extLst>
      <p:ext uri="{BB962C8B-B14F-4D97-AF65-F5344CB8AC3E}">
        <p14:creationId xmlns:p14="http://schemas.microsoft.com/office/powerpoint/2010/main" val="2273880788"/>
      </p:ext>
    </p:extLst>
  </p:cSld>
  <p:clrMapOvr>
    <a:masterClrMapping/>
  </p:clrMapOvr>
  <mc:AlternateContent xmlns:mc="http://schemas.openxmlformats.org/markup-compatibility/2006" xmlns:p14="http://schemas.microsoft.com/office/powerpoint/2010/main">
    <mc:Choice Requires="p14">
      <p:transition spd="slow" p14:dur="2000" advTm="15075"/>
    </mc:Choice>
    <mc:Fallback xmlns="">
      <p:transition spd="slow" advTm="150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81150-A4F0-4FDB-AD06-1A4F4DD6F0B1}"/>
              </a:ext>
            </a:extLst>
          </p:cNvPr>
          <p:cNvSpPr>
            <a:spLocks noGrp="1"/>
          </p:cNvSpPr>
          <p:nvPr>
            <p:ph type="title"/>
          </p:nvPr>
        </p:nvSpPr>
        <p:spPr/>
        <p:txBody>
          <a:bodyPr/>
          <a:lstStyle/>
          <a:p>
            <a:r>
              <a:rPr lang="en-NZ" dirty="0"/>
              <a:t>3D Modelling Tools</a:t>
            </a:r>
          </a:p>
        </p:txBody>
      </p:sp>
      <p:sp>
        <p:nvSpPr>
          <p:cNvPr id="4" name="Slide Number Placeholder 3">
            <a:extLst>
              <a:ext uri="{FF2B5EF4-FFF2-40B4-BE49-F238E27FC236}">
                <a16:creationId xmlns:a16="http://schemas.microsoft.com/office/drawing/2014/main" id="{2474B0DD-70EC-4926-A085-ED8202E42468}"/>
              </a:ext>
            </a:extLst>
          </p:cNvPr>
          <p:cNvSpPr>
            <a:spLocks noGrp="1"/>
          </p:cNvSpPr>
          <p:nvPr>
            <p:ph type="sldNum" sz="quarter" idx="4"/>
          </p:nvPr>
        </p:nvSpPr>
        <p:spPr/>
        <p:txBody>
          <a:bodyPr/>
          <a:lstStyle/>
          <a:p>
            <a:fld id="{FBD610FB-C9AF-094D-8D1A-79CDC10893FF}" type="slidenum">
              <a:rPr lang="en-US" smtClean="0"/>
              <a:pPr/>
              <a:t>2</a:t>
            </a:fld>
            <a:endParaRPr lang="en-US" dirty="0"/>
          </a:p>
        </p:txBody>
      </p:sp>
      <p:sp>
        <p:nvSpPr>
          <p:cNvPr id="5" name="Footer Placeholder 4">
            <a:extLst>
              <a:ext uri="{FF2B5EF4-FFF2-40B4-BE49-F238E27FC236}">
                <a16:creationId xmlns:a16="http://schemas.microsoft.com/office/drawing/2014/main" id="{16C0A596-6286-42C9-B295-3EF35CD6CBFA}"/>
              </a:ext>
            </a:extLst>
          </p:cNvPr>
          <p:cNvSpPr>
            <a:spLocks noGrp="1"/>
          </p:cNvSpPr>
          <p:nvPr>
            <p:ph type="ftr" sz="quarter" idx="3"/>
          </p:nvPr>
        </p:nvSpPr>
        <p:spPr/>
        <p:txBody>
          <a:bodyPr/>
          <a:lstStyle/>
          <a:p>
            <a:pPr algn="ctr"/>
            <a:r>
              <a:rPr lang="en-HK" dirty="0"/>
              <a:t>A Motion-guided Interface for Modeling 3D Multi-functional Furniture</a:t>
            </a:r>
            <a:r>
              <a:rPr lang="en-HK" i="1" dirty="0"/>
              <a:t>  - M. Chen &amp; M. Lau </a:t>
            </a:r>
            <a:endParaRPr lang="en-HK" dirty="0"/>
          </a:p>
          <a:p>
            <a:endParaRPr lang="en-HK" b="1" dirty="0"/>
          </a:p>
        </p:txBody>
      </p:sp>
      <p:pic>
        <p:nvPicPr>
          <p:cNvPr id="9" name="Content Placeholder 6">
            <a:extLst>
              <a:ext uri="{FF2B5EF4-FFF2-40B4-BE49-F238E27FC236}">
                <a16:creationId xmlns:a16="http://schemas.microsoft.com/office/drawing/2014/main" id="{85FF0AA1-959D-6748-86EB-B65D69922D17}"/>
              </a:ext>
            </a:extLst>
          </p:cNvPr>
          <p:cNvPicPr>
            <a:picLocks noChangeAspect="1"/>
          </p:cNvPicPr>
          <p:nvPr/>
        </p:nvPicPr>
        <p:blipFill>
          <a:blip r:embed="rId3"/>
          <a:stretch>
            <a:fillRect/>
          </a:stretch>
        </p:blipFill>
        <p:spPr>
          <a:xfrm>
            <a:off x="838200" y="1690688"/>
            <a:ext cx="9279467" cy="2149724"/>
          </a:xfrm>
          <a:prstGeom prst="rect">
            <a:avLst/>
          </a:prstGeom>
        </p:spPr>
      </p:pic>
    </p:spTree>
    <p:extLst>
      <p:ext uri="{BB962C8B-B14F-4D97-AF65-F5344CB8AC3E}">
        <p14:creationId xmlns:p14="http://schemas.microsoft.com/office/powerpoint/2010/main" val="3715949715"/>
      </p:ext>
    </p:extLst>
  </p:cSld>
  <p:clrMapOvr>
    <a:masterClrMapping/>
  </p:clrMapOvr>
  <mc:AlternateContent xmlns:mc="http://schemas.openxmlformats.org/markup-compatibility/2006" xmlns:p14="http://schemas.microsoft.com/office/powerpoint/2010/main">
    <mc:Choice Requires="p14">
      <p:transition spd="slow" p14:dur="2000" advTm="10898"/>
    </mc:Choice>
    <mc:Fallback xmlns="">
      <p:transition spd="slow" advTm="1089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US" dirty="0"/>
              <a:t>Implementation: </a:t>
            </a:r>
            <a:r>
              <a:rPr lang="en-HK" sz="3600" dirty="0"/>
              <a:t>Furniture Components </a:t>
            </a:r>
            <a:endParaRPr lang="en-US" sz="3600" dirty="0"/>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a:xfrm>
            <a:off x="838200" y="1825625"/>
            <a:ext cx="10515600" cy="4351338"/>
          </a:xfrm>
        </p:spPr>
        <p:txBody>
          <a:bodyPr/>
          <a:lstStyle/>
          <a:p>
            <a:r>
              <a:rPr lang="en-US" dirty="0"/>
              <a:t>Composed of </a:t>
            </a:r>
            <a:r>
              <a:rPr lang="en-HK" dirty="0"/>
              <a:t>basic geometric primitives </a:t>
            </a:r>
          </a:p>
          <a:p>
            <a:r>
              <a:rPr lang="en-HK" dirty="0"/>
              <a:t>Pre-set structural arrangement </a:t>
            </a:r>
          </a:p>
          <a:p>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20</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pic>
        <p:nvPicPr>
          <p:cNvPr id="12" name="Picture 11">
            <a:extLst>
              <a:ext uri="{FF2B5EF4-FFF2-40B4-BE49-F238E27FC236}">
                <a16:creationId xmlns:a16="http://schemas.microsoft.com/office/drawing/2014/main" id="{26FFA596-3243-534B-A520-430C9BE11B84}"/>
              </a:ext>
            </a:extLst>
          </p:cNvPr>
          <p:cNvPicPr>
            <a:picLocks noChangeAspect="1"/>
          </p:cNvPicPr>
          <p:nvPr/>
        </p:nvPicPr>
        <p:blipFill>
          <a:blip r:embed="rId3"/>
          <a:stretch>
            <a:fillRect/>
          </a:stretch>
        </p:blipFill>
        <p:spPr>
          <a:xfrm>
            <a:off x="1433945" y="3876603"/>
            <a:ext cx="3664957" cy="1651361"/>
          </a:xfrm>
          <a:prstGeom prst="rect">
            <a:avLst/>
          </a:prstGeom>
        </p:spPr>
      </p:pic>
    </p:spTree>
    <p:extLst>
      <p:ext uri="{BB962C8B-B14F-4D97-AF65-F5344CB8AC3E}">
        <p14:creationId xmlns:p14="http://schemas.microsoft.com/office/powerpoint/2010/main" val="771804908"/>
      </p:ext>
    </p:extLst>
  </p:cSld>
  <p:clrMapOvr>
    <a:masterClrMapping/>
  </p:clrMapOvr>
  <mc:AlternateContent xmlns:mc="http://schemas.openxmlformats.org/markup-compatibility/2006" xmlns:p14="http://schemas.microsoft.com/office/powerpoint/2010/main">
    <mc:Choice Requires="p14">
      <p:transition spd="slow" p14:dur="2000" advTm="19852"/>
    </mc:Choice>
    <mc:Fallback xmlns="">
      <p:transition spd="slow" advTm="1985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US" dirty="0"/>
              <a:t>Implementation: </a:t>
            </a:r>
            <a:r>
              <a:rPr lang="en-HK" sz="3600" dirty="0"/>
              <a:t>Furniture Components </a:t>
            </a:r>
            <a:endParaRPr lang="en-US" sz="3600" dirty="0"/>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a:xfrm>
            <a:off x="838200" y="1825625"/>
            <a:ext cx="10515600" cy="4351338"/>
          </a:xfrm>
        </p:spPr>
        <p:txBody>
          <a:bodyPr/>
          <a:lstStyle/>
          <a:p>
            <a:r>
              <a:rPr lang="en-US" dirty="0"/>
              <a:t>Composed of </a:t>
            </a:r>
            <a:r>
              <a:rPr lang="en-HK" dirty="0"/>
              <a:t>basic geometric primitives </a:t>
            </a:r>
          </a:p>
          <a:p>
            <a:r>
              <a:rPr lang="en-HK" dirty="0"/>
              <a:t>Pre-set structural arrangement </a:t>
            </a:r>
          </a:p>
          <a:p>
            <a:r>
              <a:rPr lang="en-HK" dirty="0"/>
              <a:t>Additional parameters for animation</a:t>
            </a:r>
          </a:p>
          <a:p>
            <a:endParaRPr lang="en-HK" dirty="0"/>
          </a:p>
          <a:p>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21</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pic>
        <p:nvPicPr>
          <p:cNvPr id="12" name="Picture 11">
            <a:extLst>
              <a:ext uri="{FF2B5EF4-FFF2-40B4-BE49-F238E27FC236}">
                <a16:creationId xmlns:a16="http://schemas.microsoft.com/office/drawing/2014/main" id="{26FFA596-3243-534B-A520-430C9BE11B84}"/>
              </a:ext>
            </a:extLst>
          </p:cNvPr>
          <p:cNvPicPr>
            <a:picLocks noChangeAspect="1"/>
          </p:cNvPicPr>
          <p:nvPr/>
        </p:nvPicPr>
        <p:blipFill>
          <a:blip r:embed="rId3"/>
          <a:stretch>
            <a:fillRect/>
          </a:stretch>
        </p:blipFill>
        <p:spPr>
          <a:xfrm>
            <a:off x="1433945" y="3876603"/>
            <a:ext cx="3664957" cy="1651361"/>
          </a:xfrm>
          <a:prstGeom prst="rect">
            <a:avLst/>
          </a:prstGeom>
        </p:spPr>
      </p:pic>
      <p:pic>
        <p:nvPicPr>
          <p:cNvPr id="7" name="Picture 6">
            <a:extLst>
              <a:ext uri="{FF2B5EF4-FFF2-40B4-BE49-F238E27FC236}">
                <a16:creationId xmlns:a16="http://schemas.microsoft.com/office/drawing/2014/main" id="{E93DA899-CB8C-1E43-97BC-72C01D9ED058}"/>
              </a:ext>
            </a:extLst>
          </p:cNvPr>
          <p:cNvPicPr>
            <a:picLocks noChangeAspect="1"/>
          </p:cNvPicPr>
          <p:nvPr/>
        </p:nvPicPr>
        <p:blipFill>
          <a:blip r:embed="rId4"/>
          <a:stretch>
            <a:fillRect/>
          </a:stretch>
        </p:blipFill>
        <p:spPr>
          <a:xfrm>
            <a:off x="6096000" y="3879000"/>
            <a:ext cx="4377608" cy="1648964"/>
          </a:xfrm>
          <a:prstGeom prst="rect">
            <a:avLst/>
          </a:prstGeom>
        </p:spPr>
      </p:pic>
      <p:cxnSp>
        <p:nvCxnSpPr>
          <p:cNvPr id="9" name="Straight Arrow Connector 8">
            <a:extLst>
              <a:ext uri="{FF2B5EF4-FFF2-40B4-BE49-F238E27FC236}">
                <a16:creationId xmlns:a16="http://schemas.microsoft.com/office/drawing/2014/main" id="{15FE85DB-6F82-2E4C-8B83-C6558E79F4F7}"/>
              </a:ext>
            </a:extLst>
          </p:cNvPr>
          <p:cNvCxnSpPr/>
          <p:nvPr/>
        </p:nvCxnSpPr>
        <p:spPr>
          <a:xfrm flipV="1">
            <a:off x="8773077" y="4885917"/>
            <a:ext cx="742950" cy="100013"/>
          </a:xfrm>
          <a:prstGeom prst="straightConnector1">
            <a:avLst/>
          </a:prstGeom>
          <a:ln w="3175">
            <a:solidFill>
              <a:schemeClr val="tx1">
                <a:lumMod val="65000"/>
                <a:lumOff val="35000"/>
                <a:alpha val="97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F85992B-2E30-1642-97A3-13E574ED7DCD}"/>
              </a:ext>
            </a:extLst>
          </p:cNvPr>
          <p:cNvSpPr txBox="1"/>
          <p:nvPr/>
        </p:nvSpPr>
        <p:spPr>
          <a:xfrm>
            <a:off x="8727673" y="5179624"/>
            <a:ext cx="2044149" cy="261610"/>
          </a:xfrm>
          <a:prstGeom prst="rect">
            <a:avLst/>
          </a:prstGeom>
          <a:noFill/>
        </p:spPr>
        <p:txBody>
          <a:bodyPr wrap="none" rtlCol="0">
            <a:spAutoFit/>
          </a:bodyPr>
          <a:lstStyle/>
          <a:p>
            <a:r>
              <a:rPr lang="en-HK" sz="1100" dirty="0">
                <a:latin typeface="Times New Roman" panose="02020603050405020304" pitchFamily="18" charset="0"/>
                <a:cs typeface="Times New Roman" panose="02020603050405020304" pitchFamily="18" charset="0"/>
              </a:rPr>
              <a:t>translation direction and distance</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684194"/>
      </p:ext>
    </p:extLst>
  </p:cSld>
  <p:clrMapOvr>
    <a:masterClrMapping/>
  </p:clrMapOvr>
  <mc:AlternateContent xmlns:mc="http://schemas.openxmlformats.org/markup-compatibility/2006" xmlns:p14="http://schemas.microsoft.com/office/powerpoint/2010/main">
    <mc:Choice Requires="p14">
      <p:transition spd="slow" p14:dur="2000" advTm="13448"/>
    </mc:Choice>
    <mc:Fallback xmlns="">
      <p:transition spd="slow" advTm="1344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US" dirty="0"/>
              <a:t>Implementation: </a:t>
            </a:r>
            <a:r>
              <a:rPr lang="en-HK" sz="3600" dirty="0"/>
              <a:t>Auto-Composition</a:t>
            </a:r>
            <a:r>
              <a:rPr lang="en-HK" dirty="0"/>
              <a:t> </a:t>
            </a:r>
            <a:endParaRPr lang="en-US" sz="3600" dirty="0"/>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a:xfrm>
            <a:off x="838200" y="1402217"/>
            <a:ext cx="10515600" cy="2553964"/>
          </a:xfrm>
        </p:spPr>
        <p:txBody>
          <a:bodyPr/>
          <a:lstStyle/>
          <a:p>
            <a:r>
              <a:rPr lang="en-HK" dirty="0"/>
              <a:t>A binary tree structure to store the spatial information. </a:t>
            </a:r>
          </a:p>
          <a:p>
            <a:endParaRPr lang="en-HK" dirty="0"/>
          </a:p>
          <a:p>
            <a:endParaRPr lang="en-HK" dirty="0"/>
          </a:p>
          <a:p>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22</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a:xfrm>
            <a:off x="1828800" y="6484794"/>
            <a:ext cx="8534400" cy="256886"/>
          </a:xfrm>
        </p:spPr>
        <p:txBody>
          <a:bodyPr/>
          <a:lstStyle/>
          <a:p>
            <a:pPr algn="ctr"/>
            <a:r>
              <a:rPr lang="en-HK" dirty="0"/>
              <a:t>A Motion-guided Interface for Modeling 3D Multi-functional Furnitur</a:t>
            </a:r>
            <a:r>
              <a:rPr lang="en-HK" i="1" dirty="0"/>
              <a:t>e  - M. Chen &amp; M. Lau </a:t>
            </a:r>
            <a:endParaRPr lang="en-HK" dirty="0"/>
          </a:p>
        </p:txBody>
      </p:sp>
      <p:grpSp>
        <p:nvGrpSpPr>
          <p:cNvPr id="26" name="Group 25">
            <a:extLst>
              <a:ext uri="{FF2B5EF4-FFF2-40B4-BE49-F238E27FC236}">
                <a16:creationId xmlns:a16="http://schemas.microsoft.com/office/drawing/2014/main" id="{063016D7-BA33-1B45-BA6C-6BA31AC49B5A}"/>
              </a:ext>
            </a:extLst>
          </p:cNvPr>
          <p:cNvGrpSpPr/>
          <p:nvPr/>
        </p:nvGrpSpPr>
        <p:grpSpPr>
          <a:xfrm>
            <a:off x="1315533" y="4003624"/>
            <a:ext cx="1538066" cy="2154423"/>
            <a:chOff x="1315533" y="4003624"/>
            <a:chExt cx="1538066" cy="2154423"/>
          </a:xfrm>
        </p:grpSpPr>
        <p:pic>
          <p:nvPicPr>
            <p:cNvPr id="20" name="Picture 19">
              <a:extLst>
                <a:ext uri="{FF2B5EF4-FFF2-40B4-BE49-F238E27FC236}">
                  <a16:creationId xmlns:a16="http://schemas.microsoft.com/office/drawing/2014/main" id="{F9AB9AEE-8297-BE46-91F2-4A6D05231EA3}"/>
                </a:ext>
              </a:extLst>
            </p:cNvPr>
            <p:cNvPicPr>
              <a:picLocks noChangeAspect="1"/>
            </p:cNvPicPr>
            <p:nvPr/>
          </p:nvPicPr>
          <p:blipFill>
            <a:blip r:embed="rId4"/>
            <a:stretch>
              <a:fillRect/>
            </a:stretch>
          </p:blipFill>
          <p:spPr>
            <a:xfrm>
              <a:off x="1315533" y="4003624"/>
              <a:ext cx="1538066" cy="2154423"/>
            </a:xfrm>
            <a:prstGeom prst="rect">
              <a:avLst/>
            </a:prstGeom>
          </p:spPr>
        </p:pic>
        <p:sp>
          <p:nvSpPr>
            <p:cNvPr id="12" name="Oval 11">
              <a:extLst>
                <a:ext uri="{FF2B5EF4-FFF2-40B4-BE49-F238E27FC236}">
                  <a16:creationId xmlns:a16="http://schemas.microsoft.com/office/drawing/2014/main" id="{73B0657D-B0C0-4E49-8C49-C24F83CB9A9C}"/>
                </a:ext>
              </a:extLst>
            </p:cNvPr>
            <p:cNvSpPr/>
            <p:nvPr/>
          </p:nvSpPr>
          <p:spPr>
            <a:xfrm>
              <a:off x="1980769" y="5056352"/>
              <a:ext cx="207594" cy="2038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6" name="TextBox 5">
            <a:extLst>
              <a:ext uri="{FF2B5EF4-FFF2-40B4-BE49-F238E27FC236}">
                <a16:creationId xmlns:a16="http://schemas.microsoft.com/office/drawing/2014/main" id="{97848FD8-4845-6049-866F-41F66FC866CE}"/>
              </a:ext>
            </a:extLst>
          </p:cNvPr>
          <p:cNvSpPr txBox="1"/>
          <p:nvPr/>
        </p:nvSpPr>
        <p:spPr>
          <a:xfrm>
            <a:off x="3112477" y="4282928"/>
            <a:ext cx="1604735" cy="461665"/>
          </a:xfrm>
          <a:prstGeom prst="rect">
            <a:avLst/>
          </a:prstGeom>
          <a:noFill/>
        </p:spPr>
        <p:txBody>
          <a:bodyPr wrap="none" rtlCol="0">
            <a:spAutoFit/>
          </a:bodyPr>
          <a:lstStyle/>
          <a:p>
            <a:r>
              <a:rPr lang="en-US" sz="2400" dirty="0"/>
              <a:t>A leaf node</a:t>
            </a:r>
          </a:p>
        </p:txBody>
      </p:sp>
      <p:cxnSp>
        <p:nvCxnSpPr>
          <p:cNvPr id="8" name="Straight Arrow Connector 7">
            <a:extLst>
              <a:ext uri="{FF2B5EF4-FFF2-40B4-BE49-F238E27FC236}">
                <a16:creationId xmlns:a16="http://schemas.microsoft.com/office/drawing/2014/main" id="{A6C62974-F303-C74C-9AA1-008C6385C270}"/>
              </a:ext>
            </a:extLst>
          </p:cNvPr>
          <p:cNvCxnSpPr/>
          <p:nvPr/>
        </p:nvCxnSpPr>
        <p:spPr>
          <a:xfrm flipV="1">
            <a:off x="2188363" y="4652260"/>
            <a:ext cx="1240637" cy="50602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43845302"/>
      </p:ext>
    </p:extLst>
  </p:cSld>
  <p:clrMapOvr>
    <a:masterClrMapping/>
  </p:clrMapOvr>
  <mc:AlternateContent xmlns:mc="http://schemas.openxmlformats.org/markup-compatibility/2006" xmlns:p14="http://schemas.microsoft.com/office/powerpoint/2010/main">
    <mc:Choice Requires="p14">
      <p:transition spd="slow" p14:dur="2000" advTm="24488"/>
    </mc:Choice>
    <mc:Fallback xmlns="">
      <p:transition spd="slow" advTm="244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US" dirty="0"/>
              <a:t>Implementation: </a:t>
            </a:r>
            <a:r>
              <a:rPr lang="en-HK" sz="3600" dirty="0"/>
              <a:t>Auto-Composition</a:t>
            </a:r>
            <a:r>
              <a:rPr lang="en-HK" dirty="0"/>
              <a:t> </a:t>
            </a:r>
            <a:endParaRPr lang="en-US" sz="3600" dirty="0"/>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a:xfrm>
            <a:off x="838200" y="1402217"/>
            <a:ext cx="10515600" cy="2553964"/>
          </a:xfrm>
        </p:spPr>
        <p:txBody>
          <a:bodyPr/>
          <a:lstStyle/>
          <a:p>
            <a:r>
              <a:rPr lang="en-HK" dirty="0"/>
              <a:t>A binary tree structure to store the spatial information. </a:t>
            </a:r>
          </a:p>
          <a:p>
            <a:r>
              <a:rPr lang="en-HK" dirty="0"/>
              <a:t>Find the leaf nodes (   ) that contain the hand(s) in the 2D rendered scene. </a:t>
            </a:r>
          </a:p>
          <a:p>
            <a:pPr marL="0" indent="0">
              <a:buNone/>
            </a:pPr>
            <a:endParaRPr lang="en-HK" dirty="0"/>
          </a:p>
          <a:p>
            <a:endParaRPr lang="en-HK" dirty="0"/>
          </a:p>
          <a:p>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23</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a:xfrm>
            <a:off x="1828800" y="6484794"/>
            <a:ext cx="8534400" cy="256886"/>
          </a:xfrm>
        </p:spPr>
        <p:txBody>
          <a:bodyPr/>
          <a:lstStyle/>
          <a:p>
            <a:pPr algn="ctr"/>
            <a:r>
              <a:rPr lang="en-HK" dirty="0"/>
              <a:t>A Motion-guided Interface for Modeling 3D Multi-functional Furnitur</a:t>
            </a:r>
            <a:r>
              <a:rPr lang="en-HK" i="1" dirty="0"/>
              <a:t>e  - M. Chen &amp; M. Lau </a:t>
            </a:r>
            <a:endParaRPr lang="en-HK" dirty="0"/>
          </a:p>
        </p:txBody>
      </p:sp>
      <p:pic>
        <p:nvPicPr>
          <p:cNvPr id="20" name="Picture 19">
            <a:extLst>
              <a:ext uri="{FF2B5EF4-FFF2-40B4-BE49-F238E27FC236}">
                <a16:creationId xmlns:a16="http://schemas.microsoft.com/office/drawing/2014/main" id="{F9AB9AEE-8297-BE46-91F2-4A6D05231EA3}"/>
              </a:ext>
            </a:extLst>
          </p:cNvPr>
          <p:cNvPicPr>
            <a:picLocks noChangeAspect="1"/>
          </p:cNvPicPr>
          <p:nvPr/>
        </p:nvPicPr>
        <p:blipFill>
          <a:blip r:embed="rId3"/>
          <a:stretch>
            <a:fillRect/>
          </a:stretch>
        </p:blipFill>
        <p:spPr>
          <a:xfrm>
            <a:off x="1315533" y="4003624"/>
            <a:ext cx="1538066" cy="2154423"/>
          </a:xfrm>
          <a:prstGeom prst="rect">
            <a:avLst/>
          </a:prstGeom>
        </p:spPr>
      </p:pic>
      <p:grpSp>
        <p:nvGrpSpPr>
          <p:cNvPr id="24" name="Group 23">
            <a:extLst>
              <a:ext uri="{FF2B5EF4-FFF2-40B4-BE49-F238E27FC236}">
                <a16:creationId xmlns:a16="http://schemas.microsoft.com/office/drawing/2014/main" id="{2A76395F-7F49-244E-B6F6-009CE9226485}"/>
              </a:ext>
            </a:extLst>
          </p:cNvPr>
          <p:cNvGrpSpPr/>
          <p:nvPr/>
        </p:nvGrpSpPr>
        <p:grpSpPr>
          <a:xfrm>
            <a:off x="3997003" y="4003624"/>
            <a:ext cx="1538066" cy="2154423"/>
            <a:chOff x="3997003" y="4003624"/>
            <a:chExt cx="1538066" cy="2154423"/>
          </a:xfrm>
        </p:grpSpPr>
        <p:pic>
          <p:nvPicPr>
            <p:cNvPr id="17" name="Picture 16">
              <a:extLst>
                <a:ext uri="{FF2B5EF4-FFF2-40B4-BE49-F238E27FC236}">
                  <a16:creationId xmlns:a16="http://schemas.microsoft.com/office/drawing/2014/main" id="{E452FFD6-6979-794B-82EF-9A4B1B6C3A64}"/>
                </a:ext>
              </a:extLst>
            </p:cNvPr>
            <p:cNvPicPr>
              <a:picLocks noChangeAspect="1"/>
            </p:cNvPicPr>
            <p:nvPr/>
          </p:nvPicPr>
          <p:blipFill>
            <a:blip r:embed="rId4"/>
            <a:stretch>
              <a:fillRect/>
            </a:stretch>
          </p:blipFill>
          <p:spPr>
            <a:xfrm>
              <a:off x="3997003" y="4003624"/>
              <a:ext cx="1538066" cy="2154423"/>
            </a:xfrm>
            <a:prstGeom prst="rect">
              <a:avLst/>
            </a:prstGeom>
          </p:spPr>
        </p:pic>
        <p:cxnSp>
          <p:nvCxnSpPr>
            <p:cNvPr id="22" name="Straight Arrow Connector 21">
              <a:extLst>
                <a:ext uri="{FF2B5EF4-FFF2-40B4-BE49-F238E27FC236}">
                  <a16:creationId xmlns:a16="http://schemas.microsoft.com/office/drawing/2014/main" id="{B1B3957D-5873-9548-BDD4-44D2BADE0EAD}"/>
                </a:ext>
              </a:extLst>
            </p:cNvPr>
            <p:cNvCxnSpPr/>
            <p:nvPr/>
          </p:nvCxnSpPr>
          <p:spPr>
            <a:xfrm>
              <a:off x="4560125" y="4542263"/>
              <a:ext cx="52251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Oval 27">
            <a:extLst>
              <a:ext uri="{FF2B5EF4-FFF2-40B4-BE49-F238E27FC236}">
                <a16:creationId xmlns:a16="http://schemas.microsoft.com/office/drawing/2014/main" id="{69E7F27F-F295-8B4F-87FF-E28D1842D8EA}"/>
              </a:ext>
            </a:extLst>
          </p:cNvPr>
          <p:cNvSpPr/>
          <p:nvPr/>
        </p:nvSpPr>
        <p:spPr>
          <a:xfrm>
            <a:off x="4120231" y="2017435"/>
            <a:ext cx="207594" cy="2038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9" name="Oval 28">
            <a:extLst>
              <a:ext uri="{FF2B5EF4-FFF2-40B4-BE49-F238E27FC236}">
                <a16:creationId xmlns:a16="http://schemas.microsoft.com/office/drawing/2014/main" id="{F92F58B6-7A3E-1841-A648-6B6350F08BA4}"/>
              </a:ext>
            </a:extLst>
          </p:cNvPr>
          <p:cNvSpPr/>
          <p:nvPr/>
        </p:nvSpPr>
        <p:spPr>
          <a:xfrm>
            <a:off x="1980769" y="5056352"/>
            <a:ext cx="207594" cy="2038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2" name="Oval 31">
            <a:extLst>
              <a:ext uri="{FF2B5EF4-FFF2-40B4-BE49-F238E27FC236}">
                <a16:creationId xmlns:a16="http://schemas.microsoft.com/office/drawing/2014/main" id="{C161939B-CC2F-3647-A54D-795BA9475C5F}"/>
              </a:ext>
            </a:extLst>
          </p:cNvPr>
          <p:cNvSpPr/>
          <p:nvPr/>
        </p:nvSpPr>
        <p:spPr>
          <a:xfrm>
            <a:off x="4668399" y="5080835"/>
            <a:ext cx="207594" cy="2038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793029165"/>
      </p:ext>
    </p:extLst>
  </p:cSld>
  <p:clrMapOvr>
    <a:masterClrMapping/>
  </p:clrMapOvr>
  <mc:AlternateContent xmlns:mc="http://schemas.openxmlformats.org/markup-compatibility/2006" xmlns:p14="http://schemas.microsoft.com/office/powerpoint/2010/main">
    <mc:Choice Requires="p14">
      <p:transition spd="slow" p14:dur="2000" advTm="20073"/>
    </mc:Choice>
    <mc:Fallback xmlns="">
      <p:transition spd="slow" advTm="2007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US" dirty="0"/>
              <a:t>Implementation: </a:t>
            </a:r>
            <a:r>
              <a:rPr lang="en-HK" sz="3600" dirty="0"/>
              <a:t>Auto-Composition</a:t>
            </a:r>
            <a:r>
              <a:rPr lang="en-HK" dirty="0"/>
              <a:t> </a:t>
            </a:r>
            <a:endParaRPr lang="en-US" sz="3600" dirty="0"/>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a:xfrm>
            <a:off x="838200" y="1402217"/>
            <a:ext cx="10515600" cy="2553964"/>
          </a:xfrm>
        </p:spPr>
        <p:txBody>
          <a:bodyPr/>
          <a:lstStyle/>
          <a:p>
            <a:r>
              <a:rPr lang="en-HK" dirty="0"/>
              <a:t>A binary tree structure to store the spatial information. </a:t>
            </a:r>
          </a:p>
          <a:p>
            <a:r>
              <a:rPr lang="en-HK" dirty="0"/>
              <a:t>Find the leaf nodes (   ) that contain the hand(s) in the 2D rendered scene. </a:t>
            </a:r>
          </a:p>
          <a:p>
            <a:r>
              <a:rPr lang="en-HK" dirty="0"/>
              <a:t>Fit corresponding parameterized primitive into the leaf node.</a:t>
            </a:r>
          </a:p>
          <a:p>
            <a:endParaRPr lang="en-HK" dirty="0"/>
          </a:p>
          <a:p>
            <a:endParaRPr lang="en-HK" dirty="0"/>
          </a:p>
          <a:p>
            <a:pPr marL="0" indent="0">
              <a:buNone/>
            </a:pPr>
            <a:endParaRPr lang="en-HK" dirty="0"/>
          </a:p>
          <a:p>
            <a:endParaRPr lang="en-HK" dirty="0"/>
          </a:p>
          <a:p>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24</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a:xfrm>
            <a:off x="1828800" y="6484794"/>
            <a:ext cx="8534400" cy="256886"/>
          </a:xfrm>
        </p:spPr>
        <p:txBody>
          <a:bodyPr/>
          <a:lstStyle/>
          <a:p>
            <a:pPr algn="ctr"/>
            <a:r>
              <a:rPr lang="en-HK" dirty="0"/>
              <a:t>A Motion-guided Interface for Modeling 3D Multi-functional Furnitur</a:t>
            </a:r>
            <a:r>
              <a:rPr lang="en-HK" i="1" dirty="0"/>
              <a:t>e  - M. Chen &amp; M. Lau </a:t>
            </a:r>
            <a:endParaRPr lang="en-HK" dirty="0"/>
          </a:p>
        </p:txBody>
      </p:sp>
      <p:pic>
        <p:nvPicPr>
          <p:cNvPr id="20" name="Picture 19">
            <a:extLst>
              <a:ext uri="{FF2B5EF4-FFF2-40B4-BE49-F238E27FC236}">
                <a16:creationId xmlns:a16="http://schemas.microsoft.com/office/drawing/2014/main" id="{F9AB9AEE-8297-BE46-91F2-4A6D05231EA3}"/>
              </a:ext>
            </a:extLst>
          </p:cNvPr>
          <p:cNvPicPr>
            <a:picLocks noChangeAspect="1"/>
          </p:cNvPicPr>
          <p:nvPr/>
        </p:nvPicPr>
        <p:blipFill>
          <a:blip r:embed="rId3"/>
          <a:stretch>
            <a:fillRect/>
          </a:stretch>
        </p:blipFill>
        <p:spPr>
          <a:xfrm>
            <a:off x="1315533" y="4003624"/>
            <a:ext cx="1538066" cy="2154423"/>
          </a:xfrm>
          <a:prstGeom prst="rect">
            <a:avLst/>
          </a:prstGeom>
        </p:spPr>
      </p:pic>
      <p:grpSp>
        <p:nvGrpSpPr>
          <p:cNvPr id="24" name="Group 23">
            <a:extLst>
              <a:ext uri="{FF2B5EF4-FFF2-40B4-BE49-F238E27FC236}">
                <a16:creationId xmlns:a16="http://schemas.microsoft.com/office/drawing/2014/main" id="{2A76395F-7F49-244E-B6F6-009CE9226485}"/>
              </a:ext>
            </a:extLst>
          </p:cNvPr>
          <p:cNvGrpSpPr/>
          <p:nvPr/>
        </p:nvGrpSpPr>
        <p:grpSpPr>
          <a:xfrm>
            <a:off x="3997003" y="4003624"/>
            <a:ext cx="1538066" cy="2154423"/>
            <a:chOff x="3997003" y="4003624"/>
            <a:chExt cx="1538066" cy="2154423"/>
          </a:xfrm>
        </p:grpSpPr>
        <p:pic>
          <p:nvPicPr>
            <p:cNvPr id="17" name="Picture 16">
              <a:extLst>
                <a:ext uri="{FF2B5EF4-FFF2-40B4-BE49-F238E27FC236}">
                  <a16:creationId xmlns:a16="http://schemas.microsoft.com/office/drawing/2014/main" id="{E452FFD6-6979-794B-82EF-9A4B1B6C3A64}"/>
                </a:ext>
              </a:extLst>
            </p:cNvPr>
            <p:cNvPicPr>
              <a:picLocks noChangeAspect="1"/>
            </p:cNvPicPr>
            <p:nvPr/>
          </p:nvPicPr>
          <p:blipFill>
            <a:blip r:embed="rId4"/>
            <a:stretch>
              <a:fillRect/>
            </a:stretch>
          </p:blipFill>
          <p:spPr>
            <a:xfrm>
              <a:off x="3997003" y="4003624"/>
              <a:ext cx="1538066" cy="2154423"/>
            </a:xfrm>
            <a:prstGeom prst="rect">
              <a:avLst/>
            </a:prstGeom>
          </p:spPr>
        </p:pic>
        <p:cxnSp>
          <p:nvCxnSpPr>
            <p:cNvPr id="22" name="Straight Arrow Connector 21">
              <a:extLst>
                <a:ext uri="{FF2B5EF4-FFF2-40B4-BE49-F238E27FC236}">
                  <a16:creationId xmlns:a16="http://schemas.microsoft.com/office/drawing/2014/main" id="{B1B3957D-5873-9548-BDD4-44D2BADE0EAD}"/>
                </a:ext>
              </a:extLst>
            </p:cNvPr>
            <p:cNvCxnSpPr/>
            <p:nvPr/>
          </p:nvCxnSpPr>
          <p:spPr>
            <a:xfrm>
              <a:off x="4560125" y="4542263"/>
              <a:ext cx="52251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Oval 27">
            <a:extLst>
              <a:ext uri="{FF2B5EF4-FFF2-40B4-BE49-F238E27FC236}">
                <a16:creationId xmlns:a16="http://schemas.microsoft.com/office/drawing/2014/main" id="{69E7F27F-F295-8B4F-87FF-E28D1842D8EA}"/>
              </a:ext>
            </a:extLst>
          </p:cNvPr>
          <p:cNvSpPr/>
          <p:nvPr/>
        </p:nvSpPr>
        <p:spPr>
          <a:xfrm>
            <a:off x="4120231" y="2017435"/>
            <a:ext cx="207594" cy="2038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9" name="Oval 28">
            <a:extLst>
              <a:ext uri="{FF2B5EF4-FFF2-40B4-BE49-F238E27FC236}">
                <a16:creationId xmlns:a16="http://schemas.microsoft.com/office/drawing/2014/main" id="{F92F58B6-7A3E-1841-A648-6B6350F08BA4}"/>
              </a:ext>
            </a:extLst>
          </p:cNvPr>
          <p:cNvSpPr/>
          <p:nvPr/>
        </p:nvSpPr>
        <p:spPr>
          <a:xfrm>
            <a:off x="1980769" y="5056352"/>
            <a:ext cx="207594" cy="2038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2" name="Oval 31">
            <a:extLst>
              <a:ext uri="{FF2B5EF4-FFF2-40B4-BE49-F238E27FC236}">
                <a16:creationId xmlns:a16="http://schemas.microsoft.com/office/drawing/2014/main" id="{C161939B-CC2F-3647-A54D-795BA9475C5F}"/>
              </a:ext>
            </a:extLst>
          </p:cNvPr>
          <p:cNvSpPr/>
          <p:nvPr/>
        </p:nvSpPr>
        <p:spPr>
          <a:xfrm>
            <a:off x="4668399" y="5080835"/>
            <a:ext cx="207594" cy="2038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14" name="Picture 13">
            <a:extLst>
              <a:ext uri="{FF2B5EF4-FFF2-40B4-BE49-F238E27FC236}">
                <a16:creationId xmlns:a16="http://schemas.microsoft.com/office/drawing/2014/main" id="{44E90146-518B-134A-BE8F-A7E9855FEA77}"/>
              </a:ext>
            </a:extLst>
          </p:cNvPr>
          <p:cNvPicPr>
            <a:picLocks noChangeAspect="1"/>
          </p:cNvPicPr>
          <p:nvPr/>
        </p:nvPicPr>
        <p:blipFill>
          <a:blip r:embed="rId5"/>
          <a:stretch>
            <a:fillRect/>
          </a:stretch>
        </p:blipFill>
        <p:spPr>
          <a:xfrm>
            <a:off x="6500900" y="3941675"/>
            <a:ext cx="1627174" cy="2262469"/>
          </a:xfrm>
          <a:prstGeom prst="rect">
            <a:avLst/>
          </a:prstGeom>
        </p:spPr>
      </p:pic>
    </p:spTree>
    <p:extLst>
      <p:ext uri="{BB962C8B-B14F-4D97-AF65-F5344CB8AC3E}">
        <p14:creationId xmlns:p14="http://schemas.microsoft.com/office/powerpoint/2010/main" val="3321993566"/>
      </p:ext>
    </p:extLst>
  </p:cSld>
  <p:clrMapOvr>
    <a:masterClrMapping/>
  </p:clrMapOvr>
  <mc:AlternateContent xmlns:mc="http://schemas.openxmlformats.org/markup-compatibility/2006" xmlns:p14="http://schemas.microsoft.com/office/powerpoint/2010/main">
    <mc:Choice Requires="p14">
      <p:transition spd="slow" p14:dur="2000" advTm="10748"/>
    </mc:Choice>
    <mc:Fallback xmlns="">
      <p:transition spd="slow" advTm="1074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US" dirty="0"/>
              <a:t>Implementation: </a:t>
            </a:r>
            <a:r>
              <a:rPr lang="en-HK" sz="3600" dirty="0"/>
              <a:t>Auto-Composition</a:t>
            </a:r>
            <a:r>
              <a:rPr lang="en-HK" dirty="0"/>
              <a:t> </a:t>
            </a:r>
            <a:endParaRPr lang="en-US" sz="3600" dirty="0"/>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a:xfrm>
            <a:off x="838200" y="1402217"/>
            <a:ext cx="10515600" cy="2553964"/>
          </a:xfrm>
        </p:spPr>
        <p:txBody>
          <a:bodyPr/>
          <a:lstStyle/>
          <a:p>
            <a:r>
              <a:rPr lang="en-HK" dirty="0"/>
              <a:t>A binary tree structure to store the spatial information. </a:t>
            </a:r>
          </a:p>
          <a:p>
            <a:r>
              <a:rPr lang="en-HK" dirty="0"/>
              <a:t>Find the leaf nodes (   ) that contain the hand(s) in the 2D rendered scene. </a:t>
            </a:r>
          </a:p>
          <a:p>
            <a:r>
              <a:rPr lang="en-HK" dirty="0"/>
              <a:t>Fit corresponding parameterized primitive into the leaf node.</a:t>
            </a:r>
          </a:p>
          <a:p>
            <a:r>
              <a:rPr lang="en-HK" dirty="0"/>
              <a:t>Update tree structure</a:t>
            </a:r>
          </a:p>
          <a:p>
            <a:endParaRPr lang="en-HK" dirty="0"/>
          </a:p>
          <a:p>
            <a:endParaRPr lang="en-HK" dirty="0"/>
          </a:p>
          <a:p>
            <a:endParaRPr lang="en-HK" dirty="0"/>
          </a:p>
          <a:p>
            <a:endParaRPr lang="en-HK" dirty="0"/>
          </a:p>
          <a:p>
            <a:pPr marL="0" indent="0">
              <a:buNone/>
            </a:pPr>
            <a:endParaRPr lang="en-HK" dirty="0"/>
          </a:p>
          <a:p>
            <a:endParaRPr lang="en-HK" dirty="0"/>
          </a:p>
          <a:p>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25</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a:xfrm>
            <a:off x="1828800" y="6484794"/>
            <a:ext cx="8534400" cy="256886"/>
          </a:xfrm>
        </p:spPr>
        <p:txBody>
          <a:bodyPr/>
          <a:lstStyle/>
          <a:p>
            <a:pPr algn="ctr"/>
            <a:r>
              <a:rPr lang="en-HK" dirty="0"/>
              <a:t>A Motion-guided Interface for Modeling 3D Multi-functional Furnitur</a:t>
            </a:r>
            <a:r>
              <a:rPr lang="en-HK" i="1" dirty="0"/>
              <a:t>e  - M. Chen &amp; M. Lau </a:t>
            </a:r>
            <a:endParaRPr lang="en-HK" dirty="0"/>
          </a:p>
        </p:txBody>
      </p:sp>
      <p:pic>
        <p:nvPicPr>
          <p:cNvPr id="20" name="Picture 19">
            <a:extLst>
              <a:ext uri="{FF2B5EF4-FFF2-40B4-BE49-F238E27FC236}">
                <a16:creationId xmlns:a16="http://schemas.microsoft.com/office/drawing/2014/main" id="{F9AB9AEE-8297-BE46-91F2-4A6D05231EA3}"/>
              </a:ext>
            </a:extLst>
          </p:cNvPr>
          <p:cNvPicPr>
            <a:picLocks noChangeAspect="1"/>
          </p:cNvPicPr>
          <p:nvPr/>
        </p:nvPicPr>
        <p:blipFill>
          <a:blip r:embed="rId4"/>
          <a:stretch>
            <a:fillRect/>
          </a:stretch>
        </p:blipFill>
        <p:spPr>
          <a:xfrm>
            <a:off x="1315533" y="4003624"/>
            <a:ext cx="1538066" cy="2154423"/>
          </a:xfrm>
          <a:prstGeom prst="rect">
            <a:avLst/>
          </a:prstGeom>
        </p:spPr>
      </p:pic>
      <p:grpSp>
        <p:nvGrpSpPr>
          <p:cNvPr id="24" name="Group 23">
            <a:extLst>
              <a:ext uri="{FF2B5EF4-FFF2-40B4-BE49-F238E27FC236}">
                <a16:creationId xmlns:a16="http://schemas.microsoft.com/office/drawing/2014/main" id="{2A76395F-7F49-244E-B6F6-009CE9226485}"/>
              </a:ext>
            </a:extLst>
          </p:cNvPr>
          <p:cNvGrpSpPr/>
          <p:nvPr/>
        </p:nvGrpSpPr>
        <p:grpSpPr>
          <a:xfrm>
            <a:off x="3997003" y="4003624"/>
            <a:ext cx="1538066" cy="2154423"/>
            <a:chOff x="3997003" y="4003624"/>
            <a:chExt cx="1538066" cy="2154423"/>
          </a:xfrm>
        </p:grpSpPr>
        <p:pic>
          <p:nvPicPr>
            <p:cNvPr id="17" name="Picture 16">
              <a:extLst>
                <a:ext uri="{FF2B5EF4-FFF2-40B4-BE49-F238E27FC236}">
                  <a16:creationId xmlns:a16="http://schemas.microsoft.com/office/drawing/2014/main" id="{E452FFD6-6979-794B-82EF-9A4B1B6C3A64}"/>
                </a:ext>
              </a:extLst>
            </p:cNvPr>
            <p:cNvPicPr>
              <a:picLocks noChangeAspect="1"/>
            </p:cNvPicPr>
            <p:nvPr/>
          </p:nvPicPr>
          <p:blipFill>
            <a:blip r:embed="rId5"/>
            <a:stretch>
              <a:fillRect/>
            </a:stretch>
          </p:blipFill>
          <p:spPr>
            <a:xfrm>
              <a:off x="3997003" y="4003624"/>
              <a:ext cx="1538066" cy="2154423"/>
            </a:xfrm>
            <a:prstGeom prst="rect">
              <a:avLst/>
            </a:prstGeom>
          </p:spPr>
        </p:pic>
        <p:cxnSp>
          <p:nvCxnSpPr>
            <p:cNvPr id="22" name="Straight Arrow Connector 21">
              <a:extLst>
                <a:ext uri="{FF2B5EF4-FFF2-40B4-BE49-F238E27FC236}">
                  <a16:creationId xmlns:a16="http://schemas.microsoft.com/office/drawing/2014/main" id="{B1B3957D-5873-9548-BDD4-44D2BADE0EAD}"/>
                </a:ext>
              </a:extLst>
            </p:cNvPr>
            <p:cNvCxnSpPr/>
            <p:nvPr/>
          </p:nvCxnSpPr>
          <p:spPr>
            <a:xfrm>
              <a:off x="4560125" y="4542263"/>
              <a:ext cx="52251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Oval 27">
            <a:extLst>
              <a:ext uri="{FF2B5EF4-FFF2-40B4-BE49-F238E27FC236}">
                <a16:creationId xmlns:a16="http://schemas.microsoft.com/office/drawing/2014/main" id="{69E7F27F-F295-8B4F-87FF-E28D1842D8EA}"/>
              </a:ext>
            </a:extLst>
          </p:cNvPr>
          <p:cNvSpPr/>
          <p:nvPr/>
        </p:nvSpPr>
        <p:spPr>
          <a:xfrm>
            <a:off x="4120231" y="2017435"/>
            <a:ext cx="207594" cy="2038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9" name="Oval 28">
            <a:extLst>
              <a:ext uri="{FF2B5EF4-FFF2-40B4-BE49-F238E27FC236}">
                <a16:creationId xmlns:a16="http://schemas.microsoft.com/office/drawing/2014/main" id="{F92F58B6-7A3E-1841-A648-6B6350F08BA4}"/>
              </a:ext>
            </a:extLst>
          </p:cNvPr>
          <p:cNvSpPr/>
          <p:nvPr/>
        </p:nvSpPr>
        <p:spPr>
          <a:xfrm>
            <a:off x="1980769" y="5056352"/>
            <a:ext cx="207594" cy="2038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2" name="Oval 31">
            <a:extLst>
              <a:ext uri="{FF2B5EF4-FFF2-40B4-BE49-F238E27FC236}">
                <a16:creationId xmlns:a16="http://schemas.microsoft.com/office/drawing/2014/main" id="{C161939B-CC2F-3647-A54D-795BA9475C5F}"/>
              </a:ext>
            </a:extLst>
          </p:cNvPr>
          <p:cNvSpPr/>
          <p:nvPr/>
        </p:nvSpPr>
        <p:spPr>
          <a:xfrm>
            <a:off x="4668399" y="5080835"/>
            <a:ext cx="207594" cy="2038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14" name="Picture 13">
            <a:extLst>
              <a:ext uri="{FF2B5EF4-FFF2-40B4-BE49-F238E27FC236}">
                <a16:creationId xmlns:a16="http://schemas.microsoft.com/office/drawing/2014/main" id="{44E90146-518B-134A-BE8F-A7E9855FEA77}"/>
              </a:ext>
            </a:extLst>
          </p:cNvPr>
          <p:cNvPicPr>
            <a:picLocks noChangeAspect="1"/>
          </p:cNvPicPr>
          <p:nvPr/>
        </p:nvPicPr>
        <p:blipFill>
          <a:blip r:embed="rId6"/>
          <a:stretch>
            <a:fillRect/>
          </a:stretch>
        </p:blipFill>
        <p:spPr>
          <a:xfrm>
            <a:off x="6500900" y="3941675"/>
            <a:ext cx="1627174" cy="2262469"/>
          </a:xfrm>
          <a:prstGeom prst="rect">
            <a:avLst/>
          </a:prstGeom>
        </p:spPr>
      </p:pic>
      <p:sp>
        <p:nvSpPr>
          <p:cNvPr id="15" name="Oval 14">
            <a:extLst>
              <a:ext uri="{FF2B5EF4-FFF2-40B4-BE49-F238E27FC236}">
                <a16:creationId xmlns:a16="http://schemas.microsoft.com/office/drawing/2014/main" id="{78CD2DFB-5696-674E-850C-410E2666AF2B}"/>
              </a:ext>
            </a:extLst>
          </p:cNvPr>
          <p:cNvSpPr/>
          <p:nvPr/>
        </p:nvSpPr>
        <p:spPr>
          <a:xfrm>
            <a:off x="7210690" y="4282928"/>
            <a:ext cx="207594" cy="2038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Oval 15">
            <a:extLst>
              <a:ext uri="{FF2B5EF4-FFF2-40B4-BE49-F238E27FC236}">
                <a16:creationId xmlns:a16="http://schemas.microsoft.com/office/drawing/2014/main" id="{5AAF7793-E4EC-0146-9216-D1ED1EFF28E4}"/>
              </a:ext>
            </a:extLst>
          </p:cNvPr>
          <p:cNvSpPr/>
          <p:nvPr/>
        </p:nvSpPr>
        <p:spPr>
          <a:xfrm>
            <a:off x="7210690" y="5353849"/>
            <a:ext cx="207594" cy="2038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8" name="Straight Arrow Connector 17">
            <a:extLst>
              <a:ext uri="{FF2B5EF4-FFF2-40B4-BE49-F238E27FC236}">
                <a16:creationId xmlns:a16="http://schemas.microsoft.com/office/drawing/2014/main" id="{939F0B49-ED29-FF45-86D6-CF64E0008095}"/>
              </a:ext>
            </a:extLst>
          </p:cNvPr>
          <p:cNvCxnSpPr/>
          <p:nvPr/>
        </p:nvCxnSpPr>
        <p:spPr>
          <a:xfrm flipV="1">
            <a:off x="4994438" y="4444777"/>
            <a:ext cx="2153493" cy="61157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61A0060-EF6C-B349-9597-1FE5BF40CA63}"/>
              </a:ext>
            </a:extLst>
          </p:cNvPr>
          <p:cNvCxnSpPr>
            <a:cxnSpLocks/>
          </p:cNvCxnSpPr>
          <p:nvPr/>
        </p:nvCxnSpPr>
        <p:spPr>
          <a:xfrm>
            <a:off x="4994438" y="5237943"/>
            <a:ext cx="2153493" cy="21784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F2AFB63-3EA7-7445-AC0B-9884993EDC99}"/>
              </a:ext>
            </a:extLst>
          </p:cNvPr>
          <p:cNvPicPr>
            <a:picLocks noChangeAspect="1"/>
          </p:cNvPicPr>
          <p:nvPr/>
        </p:nvPicPr>
        <p:blipFill>
          <a:blip r:embed="rId7"/>
          <a:stretch>
            <a:fillRect/>
          </a:stretch>
        </p:blipFill>
        <p:spPr>
          <a:xfrm>
            <a:off x="8927350" y="4003624"/>
            <a:ext cx="1627174" cy="2138572"/>
          </a:xfrm>
          <a:prstGeom prst="rect">
            <a:avLst/>
          </a:prstGeom>
        </p:spPr>
      </p:pic>
      <p:sp>
        <p:nvSpPr>
          <p:cNvPr id="27" name="Oval 26">
            <a:extLst>
              <a:ext uri="{FF2B5EF4-FFF2-40B4-BE49-F238E27FC236}">
                <a16:creationId xmlns:a16="http://schemas.microsoft.com/office/drawing/2014/main" id="{EDAF1F06-636C-9C4A-8DB9-7383F6E23D87}"/>
              </a:ext>
            </a:extLst>
          </p:cNvPr>
          <p:cNvSpPr/>
          <p:nvPr/>
        </p:nvSpPr>
        <p:spPr>
          <a:xfrm>
            <a:off x="9637140" y="5353849"/>
            <a:ext cx="207594" cy="20386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30" name="Straight Arrow Connector 29">
            <a:extLst>
              <a:ext uri="{FF2B5EF4-FFF2-40B4-BE49-F238E27FC236}">
                <a16:creationId xmlns:a16="http://schemas.microsoft.com/office/drawing/2014/main" id="{BAF8AA2C-F10E-084E-93BA-04C417A6D58E}"/>
              </a:ext>
            </a:extLst>
          </p:cNvPr>
          <p:cNvCxnSpPr>
            <a:cxnSpLocks/>
          </p:cNvCxnSpPr>
          <p:nvPr/>
        </p:nvCxnSpPr>
        <p:spPr>
          <a:xfrm>
            <a:off x="7495370" y="5455783"/>
            <a:ext cx="2141770"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23947828"/>
      </p:ext>
    </p:extLst>
  </p:cSld>
  <p:clrMapOvr>
    <a:masterClrMapping/>
  </p:clrMapOvr>
  <mc:AlternateContent xmlns:mc="http://schemas.openxmlformats.org/markup-compatibility/2006" xmlns:p14="http://schemas.microsoft.com/office/powerpoint/2010/main">
    <mc:Choice Requires="p14">
      <p:transition spd="slow" p14:dur="2000" advTm="11824"/>
    </mc:Choice>
    <mc:Fallback xmlns="">
      <p:transition spd="slow" advTm="118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Evaluation User Study</a:t>
            </a:r>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a:xfrm>
            <a:off x="838200" y="1665331"/>
            <a:ext cx="10515600" cy="4351338"/>
          </a:xfrm>
        </p:spPr>
        <p:txBody>
          <a:bodyPr/>
          <a:lstStyle/>
          <a:p>
            <a:r>
              <a:rPr lang="en-HK" dirty="0"/>
              <a:t>Tutorial </a:t>
            </a:r>
          </a:p>
          <a:p>
            <a:r>
              <a:rPr lang="en-HK" dirty="0"/>
              <a:t>Model reconstruction (2 easy &amp; 2 complex) + design of choice</a:t>
            </a:r>
          </a:p>
          <a:p>
            <a:endParaRPr lang="en-HK" dirty="0"/>
          </a:p>
          <a:p>
            <a:endParaRPr lang="en-HK" dirty="0"/>
          </a:p>
          <a:p>
            <a:endParaRPr lang="en-HK" dirty="0"/>
          </a:p>
          <a:p>
            <a:endParaRPr lang="en-HK" dirty="0"/>
          </a:p>
          <a:p>
            <a:endParaRPr lang="en-HK" dirty="0"/>
          </a:p>
          <a:p>
            <a:r>
              <a:rPr lang="en-HK" dirty="0"/>
              <a:t>Questionnaires and semi-structured interview</a:t>
            </a:r>
          </a:p>
          <a:p>
            <a:pPr marL="0" indent="0">
              <a:buNone/>
            </a:pPr>
            <a:endParaRPr lang="en-HK" dirty="0"/>
          </a:p>
          <a:p>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a:xfrm>
            <a:off x="10510981" y="6484794"/>
            <a:ext cx="1443181" cy="256886"/>
          </a:xfrm>
        </p:spPr>
        <p:txBody>
          <a:bodyPr/>
          <a:lstStyle/>
          <a:p>
            <a:fld id="{FBD610FB-C9AF-094D-8D1A-79CDC10893FF}" type="slidenum">
              <a:rPr lang="en-US" smtClean="0"/>
              <a:pPr/>
              <a:t>26</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a:xfrm>
            <a:off x="1828800" y="6484794"/>
            <a:ext cx="8534400" cy="256886"/>
          </a:xfrm>
        </p:spPr>
        <p:txBody>
          <a:bodyPr/>
          <a:lstStyle/>
          <a:p>
            <a:pPr algn="ctr"/>
            <a:r>
              <a:rPr lang="en-HK" dirty="0"/>
              <a:t>A Motion-guided Interface for Modeling 3D Multi-functional Furnitur</a:t>
            </a:r>
            <a:r>
              <a:rPr lang="en-HK" i="1" dirty="0"/>
              <a:t>e  - M. Chen &amp; M. Lau </a:t>
            </a:r>
            <a:endParaRPr lang="en-HK" dirty="0"/>
          </a:p>
        </p:txBody>
      </p:sp>
      <p:grpSp>
        <p:nvGrpSpPr>
          <p:cNvPr id="6" name="Group 5">
            <a:extLst>
              <a:ext uri="{FF2B5EF4-FFF2-40B4-BE49-F238E27FC236}">
                <a16:creationId xmlns:a16="http://schemas.microsoft.com/office/drawing/2014/main" id="{979F7914-6E54-BF49-ACB1-2C0C9BA4E839}"/>
              </a:ext>
            </a:extLst>
          </p:cNvPr>
          <p:cNvGrpSpPr/>
          <p:nvPr/>
        </p:nvGrpSpPr>
        <p:grpSpPr>
          <a:xfrm>
            <a:off x="1587577" y="2723109"/>
            <a:ext cx="9016845" cy="2235781"/>
            <a:chOff x="985571" y="2653460"/>
            <a:chExt cx="10043184" cy="2539209"/>
          </a:xfrm>
        </p:grpSpPr>
        <p:pic>
          <p:nvPicPr>
            <p:cNvPr id="19" name="Picture 18">
              <a:extLst>
                <a:ext uri="{FF2B5EF4-FFF2-40B4-BE49-F238E27FC236}">
                  <a16:creationId xmlns:a16="http://schemas.microsoft.com/office/drawing/2014/main" id="{6C78B281-ABE4-EA44-BFB5-3D8D2414BF29}"/>
                </a:ext>
              </a:extLst>
            </p:cNvPr>
            <p:cNvPicPr>
              <a:picLocks noChangeAspect="1"/>
            </p:cNvPicPr>
            <p:nvPr/>
          </p:nvPicPr>
          <p:blipFill>
            <a:blip r:embed="rId4"/>
            <a:stretch>
              <a:fillRect/>
            </a:stretch>
          </p:blipFill>
          <p:spPr>
            <a:xfrm>
              <a:off x="985571" y="2856749"/>
              <a:ext cx="1402499" cy="2127463"/>
            </a:xfrm>
            <a:prstGeom prst="rect">
              <a:avLst/>
            </a:prstGeom>
          </p:spPr>
        </p:pic>
        <p:pic>
          <p:nvPicPr>
            <p:cNvPr id="20" name="Picture 19">
              <a:extLst>
                <a:ext uri="{FF2B5EF4-FFF2-40B4-BE49-F238E27FC236}">
                  <a16:creationId xmlns:a16="http://schemas.microsoft.com/office/drawing/2014/main" id="{B5208D51-41DA-9147-90AB-D2F306226651}"/>
                </a:ext>
              </a:extLst>
            </p:cNvPr>
            <p:cNvPicPr>
              <a:picLocks noChangeAspect="1"/>
            </p:cNvPicPr>
            <p:nvPr/>
          </p:nvPicPr>
          <p:blipFill>
            <a:blip r:embed="rId5"/>
            <a:stretch>
              <a:fillRect/>
            </a:stretch>
          </p:blipFill>
          <p:spPr>
            <a:xfrm>
              <a:off x="2905555" y="2843630"/>
              <a:ext cx="2201333" cy="2127462"/>
            </a:xfrm>
            <a:prstGeom prst="rect">
              <a:avLst/>
            </a:prstGeom>
          </p:spPr>
        </p:pic>
        <p:pic>
          <p:nvPicPr>
            <p:cNvPr id="21" name="Picture 20">
              <a:extLst>
                <a:ext uri="{FF2B5EF4-FFF2-40B4-BE49-F238E27FC236}">
                  <a16:creationId xmlns:a16="http://schemas.microsoft.com/office/drawing/2014/main" id="{D1E35C0B-C7A2-F846-A7CE-8F848ED91293}"/>
                </a:ext>
              </a:extLst>
            </p:cNvPr>
            <p:cNvPicPr>
              <a:picLocks noChangeAspect="1"/>
            </p:cNvPicPr>
            <p:nvPr/>
          </p:nvPicPr>
          <p:blipFill>
            <a:blip r:embed="rId6"/>
            <a:stretch>
              <a:fillRect/>
            </a:stretch>
          </p:blipFill>
          <p:spPr>
            <a:xfrm>
              <a:off x="5725886" y="2771157"/>
              <a:ext cx="2201333" cy="2298648"/>
            </a:xfrm>
            <a:prstGeom prst="rect">
              <a:avLst/>
            </a:prstGeom>
          </p:spPr>
        </p:pic>
        <p:pic>
          <p:nvPicPr>
            <p:cNvPr id="22" name="Picture 21">
              <a:extLst>
                <a:ext uri="{FF2B5EF4-FFF2-40B4-BE49-F238E27FC236}">
                  <a16:creationId xmlns:a16="http://schemas.microsoft.com/office/drawing/2014/main" id="{A1DF36DD-941C-D843-AD74-4FA9C6C1C0C4}"/>
                </a:ext>
              </a:extLst>
            </p:cNvPr>
            <p:cNvPicPr>
              <a:picLocks noChangeAspect="1"/>
            </p:cNvPicPr>
            <p:nvPr/>
          </p:nvPicPr>
          <p:blipFill>
            <a:blip r:embed="rId7"/>
            <a:stretch>
              <a:fillRect/>
            </a:stretch>
          </p:blipFill>
          <p:spPr>
            <a:xfrm>
              <a:off x="8310728" y="2653460"/>
              <a:ext cx="2718027" cy="2539209"/>
            </a:xfrm>
            <a:prstGeom prst="rect">
              <a:avLst/>
            </a:prstGeom>
          </p:spPr>
        </p:pic>
      </p:grpSp>
    </p:spTree>
    <p:custDataLst>
      <p:tags r:id="rId1"/>
    </p:custDataLst>
    <p:extLst>
      <p:ext uri="{BB962C8B-B14F-4D97-AF65-F5344CB8AC3E}">
        <p14:creationId xmlns:p14="http://schemas.microsoft.com/office/powerpoint/2010/main" val="3592635007"/>
      </p:ext>
    </p:extLst>
  </p:cSld>
  <p:clrMapOvr>
    <a:masterClrMapping/>
  </p:clrMapOvr>
  <mc:AlternateContent xmlns:mc="http://schemas.openxmlformats.org/markup-compatibility/2006" xmlns:p14="http://schemas.microsoft.com/office/powerpoint/2010/main">
    <mc:Choice Requires="p14">
      <p:transition spd="slow" p14:dur="2000" advTm="55209"/>
    </mc:Choice>
    <mc:Fallback xmlns="">
      <p:transition spd="slow" advTm="552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Evaluation User Study: result</a:t>
            </a:r>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a:xfrm>
            <a:off x="838200" y="1899394"/>
            <a:ext cx="10515600" cy="4351338"/>
          </a:xfrm>
        </p:spPr>
        <p:txBody>
          <a:bodyPr/>
          <a:lstStyle/>
          <a:p>
            <a:r>
              <a:rPr lang="en-HK" dirty="0"/>
              <a:t>Usability and efficiency</a:t>
            </a:r>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a:xfrm>
            <a:off x="10510981" y="6484794"/>
            <a:ext cx="1443181" cy="256886"/>
          </a:xfrm>
        </p:spPr>
        <p:txBody>
          <a:bodyPr/>
          <a:lstStyle/>
          <a:p>
            <a:fld id="{FBD610FB-C9AF-094D-8D1A-79CDC10893FF}" type="slidenum">
              <a:rPr lang="en-US" smtClean="0"/>
              <a:pPr/>
              <a:t>27</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a:xfrm>
            <a:off x="1828800" y="6484794"/>
            <a:ext cx="8534400" cy="256886"/>
          </a:xfrm>
        </p:spPr>
        <p:txBody>
          <a:bodyPr/>
          <a:lstStyle/>
          <a:p>
            <a:pPr algn="ctr"/>
            <a:r>
              <a:rPr lang="en-HK" dirty="0"/>
              <a:t>A Motion-guided Interface for Modeling 3D Multi-functional Furnitur</a:t>
            </a:r>
            <a:r>
              <a:rPr lang="en-HK" i="1" dirty="0"/>
              <a:t>e  - M. Chen &amp; M. Lau </a:t>
            </a:r>
            <a:endParaRPr lang="en-HK" dirty="0"/>
          </a:p>
        </p:txBody>
      </p:sp>
      <p:sp>
        <p:nvSpPr>
          <p:cNvPr id="10" name="Rectangle 9">
            <a:extLst>
              <a:ext uri="{FF2B5EF4-FFF2-40B4-BE49-F238E27FC236}">
                <a16:creationId xmlns:a16="http://schemas.microsoft.com/office/drawing/2014/main" id="{840C6362-5616-844B-8D73-8A0B78EE4D38}"/>
              </a:ext>
            </a:extLst>
          </p:cNvPr>
          <p:cNvSpPr/>
          <p:nvPr/>
        </p:nvSpPr>
        <p:spPr>
          <a:xfrm>
            <a:off x="838200" y="4925346"/>
            <a:ext cx="10366236" cy="830997"/>
          </a:xfrm>
          <a:prstGeom prst="rect">
            <a:avLst/>
          </a:prstGeom>
        </p:spPr>
        <p:txBody>
          <a:bodyPr wrap="none">
            <a:spAutoFit/>
          </a:bodyPr>
          <a:lstStyle/>
          <a:p>
            <a:r>
              <a:rPr lang="en-HK" sz="2400" dirty="0">
                <a:latin typeface="NimbusRomNo9L"/>
              </a:rPr>
              <a:t>Ave:            </a:t>
            </a:r>
            <a:r>
              <a:rPr lang="en-HK" sz="2400" dirty="0"/>
              <a:t>1:51                         </a:t>
            </a:r>
            <a:r>
              <a:rPr lang="en-HK" sz="2400" dirty="0">
                <a:latin typeface="NimbusRomNo9L"/>
              </a:rPr>
              <a:t>2:48                              </a:t>
            </a:r>
            <a:r>
              <a:rPr lang="en-HK" sz="2400" dirty="0"/>
              <a:t>7:49                                         7:40</a:t>
            </a:r>
          </a:p>
          <a:p>
            <a:r>
              <a:rPr lang="en-HK" sz="2400" dirty="0"/>
              <a:t>SD:              0:40                         1:00                              2:02                                         1:46</a:t>
            </a:r>
          </a:p>
        </p:txBody>
      </p:sp>
      <p:pic>
        <p:nvPicPr>
          <p:cNvPr id="11" name="Picture 10">
            <a:extLst>
              <a:ext uri="{FF2B5EF4-FFF2-40B4-BE49-F238E27FC236}">
                <a16:creationId xmlns:a16="http://schemas.microsoft.com/office/drawing/2014/main" id="{CE80BBA6-CC0A-4741-B001-DBEA930753AA}"/>
              </a:ext>
            </a:extLst>
          </p:cNvPr>
          <p:cNvPicPr>
            <a:picLocks noChangeAspect="1"/>
          </p:cNvPicPr>
          <p:nvPr/>
        </p:nvPicPr>
        <p:blipFill>
          <a:blip r:embed="rId3"/>
          <a:stretch>
            <a:fillRect/>
          </a:stretch>
        </p:blipFill>
        <p:spPr>
          <a:xfrm>
            <a:off x="1709312" y="2622429"/>
            <a:ext cx="1402499" cy="2127463"/>
          </a:xfrm>
          <a:prstGeom prst="rect">
            <a:avLst/>
          </a:prstGeom>
        </p:spPr>
      </p:pic>
      <p:pic>
        <p:nvPicPr>
          <p:cNvPr id="12" name="Picture 11">
            <a:extLst>
              <a:ext uri="{FF2B5EF4-FFF2-40B4-BE49-F238E27FC236}">
                <a16:creationId xmlns:a16="http://schemas.microsoft.com/office/drawing/2014/main" id="{7A112275-CA81-DE43-A698-F19B99C035A4}"/>
              </a:ext>
            </a:extLst>
          </p:cNvPr>
          <p:cNvPicPr>
            <a:picLocks noChangeAspect="1"/>
          </p:cNvPicPr>
          <p:nvPr/>
        </p:nvPicPr>
        <p:blipFill>
          <a:blip r:embed="rId4"/>
          <a:stretch>
            <a:fillRect/>
          </a:stretch>
        </p:blipFill>
        <p:spPr>
          <a:xfrm>
            <a:off x="3629296" y="2609310"/>
            <a:ext cx="2201333" cy="2127462"/>
          </a:xfrm>
          <a:prstGeom prst="rect">
            <a:avLst/>
          </a:prstGeom>
        </p:spPr>
      </p:pic>
      <p:pic>
        <p:nvPicPr>
          <p:cNvPr id="13" name="Picture 12">
            <a:extLst>
              <a:ext uri="{FF2B5EF4-FFF2-40B4-BE49-F238E27FC236}">
                <a16:creationId xmlns:a16="http://schemas.microsoft.com/office/drawing/2014/main" id="{937D5208-B515-E64A-92E3-EF44E29A0FD9}"/>
              </a:ext>
            </a:extLst>
          </p:cNvPr>
          <p:cNvPicPr>
            <a:picLocks noChangeAspect="1"/>
          </p:cNvPicPr>
          <p:nvPr/>
        </p:nvPicPr>
        <p:blipFill>
          <a:blip r:embed="rId5"/>
          <a:stretch>
            <a:fillRect/>
          </a:stretch>
        </p:blipFill>
        <p:spPr>
          <a:xfrm>
            <a:off x="6449627" y="2536837"/>
            <a:ext cx="2201333" cy="2298648"/>
          </a:xfrm>
          <a:prstGeom prst="rect">
            <a:avLst/>
          </a:prstGeom>
        </p:spPr>
      </p:pic>
      <p:pic>
        <p:nvPicPr>
          <p:cNvPr id="14" name="Picture 13">
            <a:extLst>
              <a:ext uri="{FF2B5EF4-FFF2-40B4-BE49-F238E27FC236}">
                <a16:creationId xmlns:a16="http://schemas.microsoft.com/office/drawing/2014/main" id="{8989A3C0-AAEA-E84E-9401-4B48EFB125AF}"/>
              </a:ext>
            </a:extLst>
          </p:cNvPr>
          <p:cNvPicPr>
            <a:picLocks noChangeAspect="1"/>
          </p:cNvPicPr>
          <p:nvPr/>
        </p:nvPicPr>
        <p:blipFill>
          <a:blip r:embed="rId6"/>
          <a:stretch>
            <a:fillRect/>
          </a:stretch>
        </p:blipFill>
        <p:spPr>
          <a:xfrm>
            <a:off x="9034469" y="2419140"/>
            <a:ext cx="2718027" cy="2539209"/>
          </a:xfrm>
          <a:prstGeom prst="rect">
            <a:avLst/>
          </a:prstGeom>
        </p:spPr>
      </p:pic>
    </p:spTree>
    <p:extLst>
      <p:ext uri="{BB962C8B-B14F-4D97-AF65-F5344CB8AC3E}">
        <p14:creationId xmlns:p14="http://schemas.microsoft.com/office/powerpoint/2010/main" val="2049180494"/>
      </p:ext>
    </p:extLst>
  </p:cSld>
  <p:clrMapOvr>
    <a:masterClrMapping/>
  </p:clrMapOvr>
  <mc:AlternateContent xmlns:mc="http://schemas.openxmlformats.org/markup-compatibility/2006" xmlns:p14="http://schemas.microsoft.com/office/powerpoint/2010/main">
    <mc:Choice Requires="p14">
      <p:transition spd="slow" p14:dur="2000" advTm="20404"/>
    </mc:Choice>
    <mc:Fallback xmlns="">
      <p:transition spd="slow" advTm="2040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Evaluation User Study: result</a:t>
            </a:r>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28</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pic>
        <p:nvPicPr>
          <p:cNvPr id="11" name="Picture 10">
            <a:extLst>
              <a:ext uri="{FF2B5EF4-FFF2-40B4-BE49-F238E27FC236}">
                <a16:creationId xmlns:a16="http://schemas.microsoft.com/office/drawing/2014/main" id="{230E033A-D25F-944E-9BB9-6DD492DAECEA}"/>
              </a:ext>
            </a:extLst>
          </p:cNvPr>
          <p:cNvPicPr>
            <a:picLocks noChangeAspect="1"/>
          </p:cNvPicPr>
          <p:nvPr/>
        </p:nvPicPr>
        <p:blipFill>
          <a:blip r:embed="rId3"/>
          <a:stretch>
            <a:fillRect/>
          </a:stretch>
        </p:blipFill>
        <p:spPr>
          <a:xfrm>
            <a:off x="1399069" y="1529053"/>
            <a:ext cx="9393862" cy="4572722"/>
          </a:xfrm>
          <a:prstGeom prst="rect">
            <a:avLst/>
          </a:prstGeom>
        </p:spPr>
      </p:pic>
    </p:spTree>
    <p:extLst>
      <p:ext uri="{BB962C8B-B14F-4D97-AF65-F5344CB8AC3E}">
        <p14:creationId xmlns:p14="http://schemas.microsoft.com/office/powerpoint/2010/main" val="3458345456"/>
      </p:ext>
    </p:extLst>
  </p:cSld>
  <p:clrMapOvr>
    <a:masterClrMapping/>
  </p:clrMapOvr>
  <mc:AlternateContent xmlns:mc="http://schemas.openxmlformats.org/markup-compatibility/2006" xmlns:p14="http://schemas.microsoft.com/office/powerpoint/2010/main">
    <mc:Choice Requires="p14">
      <p:transition spd="slow" p14:dur="2000" advTm="24395"/>
    </mc:Choice>
    <mc:Fallback xmlns="">
      <p:transition spd="slow" advTm="2439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Evaluation User Study: result</a:t>
            </a:r>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a:xfrm>
            <a:off x="838200" y="1912072"/>
            <a:ext cx="10515600" cy="4351338"/>
          </a:xfrm>
        </p:spPr>
        <p:txBody>
          <a:bodyPr>
            <a:normAutofit/>
          </a:bodyPr>
          <a:lstStyle/>
          <a:p>
            <a:r>
              <a:rPr lang="en-HK" dirty="0"/>
              <a:t>Preference for the motions</a:t>
            </a:r>
          </a:p>
          <a:p>
            <a:endParaRPr lang="en-HK" dirty="0"/>
          </a:p>
          <a:p>
            <a:endParaRPr lang="en-HK" dirty="0"/>
          </a:p>
          <a:p>
            <a:endParaRPr lang="en-HK" dirty="0"/>
          </a:p>
          <a:p>
            <a:endParaRPr lang="en-HK" dirty="0"/>
          </a:p>
          <a:p>
            <a:endParaRPr lang="en-HK" dirty="0"/>
          </a:p>
          <a:p>
            <a:endParaRPr lang="en-HK" dirty="0"/>
          </a:p>
          <a:p>
            <a:endParaRPr lang="en-HK" dirty="0"/>
          </a:p>
          <a:p>
            <a:pPr marL="0" indent="0">
              <a:buNone/>
            </a:pPr>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29</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pic>
        <p:nvPicPr>
          <p:cNvPr id="10" name="Picture 9">
            <a:extLst>
              <a:ext uri="{FF2B5EF4-FFF2-40B4-BE49-F238E27FC236}">
                <a16:creationId xmlns:a16="http://schemas.microsoft.com/office/drawing/2014/main" id="{E1AF72FB-697B-B749-8621-2E36980740BC}"/>
              </a:ext>
            </a:extLst>
          </p:cNvPr>
          <p:cNvPicPr>
            <a:picLocks noChangeAspect="1"/>
          </p:cNvPicPr>
          <p:nvPr/>
        </p:nvPicPr>
        <p:blipFill>
          <a:blip r:embed="rId3"/>
          <a:stretch>
            <a:fillRect/>
          </a:stretch>
        </p:blipFill>
        <p:spPr>
          <a:xfrm>
            <a:off x="2417438" y="2534428"/>
            <a:ext cx="7357123" cy="3557532"/>
          </a:xfrm>
          <a:prstGeom prst="rect">
            <a:avLst/>
          </a:prstGeom>
        </p:spPr>
      </p:pic>
    </p:spTree>
    <p:extLst>
      <p:ext uri="{BB962C8B-B14F-4D97-AF65-F5344CB8AC3E}">
        <p14:creationId xmlns:p14="http://schemas.microsoft.com/office/powerpoint/2010/main" val="2177036946"/>
      </p:ext>
    </p:extLst>
  </p:cSld>
  <p:clrMapOvr>
    <a:masterClrMapping/>
  </p:clrMapOvr>
  <mc:AlternateContent xmlns:mc="http://schemas.openxmlformats.org/markup-compatibility/2006" xmlns:p14="http://schemas.microsoft.com/office/powerpoint/2010/main">
    <mc:Choice Requires="p14">
      <p:transition spd="slow" p14:dur="2000" advTm="19279"/>
    </mc:Choice>
    <mc:Fallback xmlns="">
      <p:transition spd="slow" advTm="1927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AC7DB-76B6-9844-9570-5DB4C14A8E30}"/>
              </a:ext>
            </a:extLst>
          </p:cNvPr>
          <p:cNvSpPr>
            <a:spLocks noGrp="1"/>
          </p:cNvSpPr>
          <p:nvPr>
            <p:ph type="title"/>
          </p:nvPr>
        </p:nvSpPr>
        <p:spPr>
          <a:xfrm>
            <a:off x="838200" y="365125"/>
            <a:ext cx="10515600" cy="1325563"/>
          </a:xfrm>
        </p:spPr>
        <p:txBody>
          <a:bodyPr/>
          <a:lstStyle/>
          <a:p>
            <a:r>
              <a:rPr lang="en-NZ" dirty="0"/>
              <a:t>3D Modelling Tools</a:t>
            </a:r>
            <a:endParaRPr lang="en-US" dirty="0"/>
          </a:p>
        </p:txBody>
      </p:sp>
      <p:sp>
        <p:nvSpPr>
          <p:cNvPr id="4" name="Slide Number Placeholder 3">
            <a:extLst>
              <a:ext uri="{FF2B5EF4-FFF2-40B4-BE49-F238E27FC236}">
                <a16:creationId xmlns:a16="http://schemas.microsoft.com/office/drawing/2014/main" id="{4ACD1E76-56FE-944C-82CA-48B179F298CD}"/>
              </a:ext>
            </a:extLst>
          </p:cNvPr>
          <p:cNvSpPr>
            <a:spLocks noGrp="1"/>
          </p:cNvSpPr>
          <p:nvPr>
            <p:ph type="sldNum" sz="quarter" idx="4"/>
          </p:nvPr>
        </p:nvSpPr>
        <p:spPr/>
        <p:txBody>
          <a:bodyPr/>
          <a:lstStyle/>
          <a:p>
            <a:fld id="{FBD610FB-C9AF-094D-8D1A-79CDC10893FF}" type="slidenum">
              <a:rPr lang="en-US" smtClean="0"/>
              <a:pPr/>
              <a:t>3</a:t>
            </a:fld>
            <a:endParaRPr lang="en-US" dirty="0"/>
          </a:p>
        </p:txBody>
      </p:sp>
      <p:sp>
        <p:nvSpPr>
          <p:cNvPr id="5" name="Footer Placeholder 4">
            <a:extLst>
              <a:ext uri="{FF2B5EF4-FFF2-40B4-BE49-F238E27FC236}">
                <a16:creationId xmlns:a16="http://schemas.microsoft.com/office/drawing/2014/main" id="{6138A297-FFD0-4D45-9EF0-6B23734486C4}"/>
              </a:ext>
            </a:extLst>
          </p:cNvPr>
          <p:cNvSpPr>
            <a:spLocks noGrp="1"/>
          </p:cNvSpPr>
          <p:nvPr>
            <p:ph type="ftr" sz="quarter" idx="3"/>
          </p:nvPr>
        </p:nvSpPr>
        <p:spPr/>
        <p:txBody>
          <a:bodyPr/>
          <a:lstStyle/>
          <a:p>
            <a:pPr algn="ctr"/>
            <a:r>
              <a:rPr lang="en-HK" dirty="0"/>
              <a:t>A Motion-guided Interface for Modeling 3D Multi-functional Furniture  </a:t>
            </a:r>
            <a:r>
              <a:rPr lang="en-HK" i="1" dirty="0"/>
              <a:t>- M. Chen &amp; M. Lau </a:t>
            </a:r>
            <a:endParaRPr lang="en-HK" dirty="0"/>
          </a:p>
        </p:txBody>
      </p:sp>
      <p:grpSp>
        <p:nvGrpSpPr>
          <p:cNvPr id="21" name="Group 20">
            <a:extLst>
              <a:ext uri="{FF2B5EF4-FFF2-40B4-BE49-F238E27FC236}">
                <a16:creationId xmlns:a16="http://schemas.microsoft.com/office/drawing/2014/main" id="{F435E834-DB42-8B4E-AD33-E33C4259AB1E}"/>
              </a:ext>
            </a:extLst>
          </p:cNvPr>
          <p:cNvGrpSpPr/>
          <p:nvPr/>
        </p:nvGrpSpPr>
        <p:grpSpPr>
          <a:xfrm>
            <a:off x="355713" y="2333932"/>
            <a:ext cx="3581001" cy="2550834"/>
            <a:chOff x="462826" y="2575412"/>
            <a:chExt cx="3581001" cy="2550834"/>
          </a:xfrm>
        </p:grpSpPr>
        <p:grpSp>
          <p:nvGrpSpPr>
            <p:cNvPr id="6" name="Group 5">
              <a:extLst>
                <a:ext uri="{FF2B5EF4-FFF2-40B4-BE49-F238E27FC236}">
                  <a16:creationId xmlns:a16="http://schemas.microsoft.com/office/drawing/2014/main" id="{29FB5CF7-0873-7F43-99B4-95DFF3F67365}"/>
                </a:ext>
              </a:extLst>
            </p:cNvPr>
            <p:cNvGrpSpPr/>
            <p:nvPr/>
          </p:nvGrpSpPr>
          <p:grpSpPr>
            <a:xfrm>
              <a:off x="462826" y="3049236"/>
              <a:ext cx="3581001" cy="2077010"/>
              <a:chOff x="1085661" y="2416781"/>
              <a:chExt cx="3581001" cy="2077010"/>
            </a:xfrm>
          </p:grpSpPr>
          <p:sp>
            <p:nvSpPr>
              <p:cNvPr id="7" name="Rectangle 6">
                <a:extLst>
                  <a:ext uri="{FF2B5EF4-FFF2-40B4-BE49-F238E27FC236}">
                    <a16:creationId xmlns:a16="http://schemas.microsoft.com/office/drawing/2014/main" id="{75C57DDA-AB53-B54C-81EF-9DF626E600C4}"/>
                  </a:ext>
                </a:extLst>
              </p:cNvPr>
              <p:cNvSpPr/>
              <p:nvPr/>
            </p:nvSpPr>
            <p:spPr>
              <a:xfrm>
                <a:off x="1937443" y="4124459"/>
                <a:ext cx="1877436" cy="369332"/>
              </a:xfrm>
              <a:prstGeom prst="rect">
                <a:avLst/>
              </a:prstGeom>
            </p:spPr>
            <p:txBody>
              <a:bodyPr wrap="square">
                <a:spAutoFit/>
              </a:bodyPr>
              <a:lstStyle/>
              <a:p>
                <a:r>
                  <a:rPr lang="en-US" dirty="0">
                    <a:latin typeface="NimbusRomNo9L"/>
                  </a:rPr>
                  <a:t>[</a:t>
                </a:r>
                <a:r>
                  <a:rPr lang="en-HK" dirty="0">
                    <a:latin typeface="NimbusRomNo9L"/>
                  </a:rPr>
                  <a:t>Nealen et al. 07] </a:t>
                </a:r>
                <a:endParaRPr lang="en-HK" dirty="0">
                  <a:effectLst/>
                </a:endParaRPr>
              </a:p>
            </p:txBody>
          </p:sp>
          <p:pic>
            <p:nvPicPr>
              <p:cNvPr id="8" name="Picture 7">
                <a:extLst>
                  <a:ext uri="{FF2B5EF4-FFF2-40B4-BE49-F238E27FC236}">
                    <a16:creationId xmlns:a16="http://schemas.microsoft.com/office/drawing/2014/main" id="{3F539BA9-76FD-7046-B143-179538FBF31F}"/>
                  </a:ext>
                </a:extLst>
              </p:cNvPr>
              <p:cNvPicPr>
                <a:picLocks noChangeAspect="1"/>
              </p:cNvPicPr>
              <p:nvPr/>
            </p:nvPicPr>
            <p:blipFill>
              <a:blip r:embed="rId4"/>
              <a:stretch>
                <a:fillRect/>
              </a:stretch>
            </p:blipFill>
            <p:spPr>
              <a:xfrm>
                <a:off x="1085661" y="2416781"/>
                <a:ext cx="3581001" cy="1584513"/>
              </a:xfrm>
              <a:prstGeom prst="rect">
                <a:avLst/>
              </a:prstGeom>
            </p:spPr>
          </p:pic>
        </p:grpSp>
        <p:sp>
          <p:nvSpPr>
            <p:cNvPr id="15" name="TextBox 14">
              <a:extLst>
                <a:ext uri="{FF2B5EF4-FFF2-40B4-BE49-F238E27FC236}">
                  <a16:creationId xmlns:a16="http://schemas.microsoft.com/office/drawing/2014/main" id="{955D8C10-6A86-0246-8D47-BA37237E4B06}"/>
                </a:ext>
              </a:extLst>
            </p:cNvPr>
            <p:cNvSpPr txBox="1"/>
            <p:nvPr/>
          </p:nvSpPr>
          <p:spPr>
            <a:xfrm>
              <a:off x="1747435" y="2575412"/>
              <a:ext cx="1079142" cy="369332"/>
            </a:xfrm>
            <a:prstGeom prst="rect">
              <a:avLst/>
            </a:prstGeom>
            <a:noFill/>
          </p:spPr>
          <p:txBody>
            <a:bodyPr wrap="none" rtlCol="0">
              <a:spAutoFit/>
            </a:bodyPr>
            <a:lstStyle/>
            <a:p>
              <a:r>
                <a:rPr lang="en-US" b="1" dirty="0"/>
                <a:t>sketching</a:t>
              </a:r>
            </a:p>
          </p:txBody>
        </p:sp>
      </p:grpSp>
      <p:grpSp>
        <p:nvGrpSpPr>
          <p:cNvPr id="22" name="Group 21">
            <a:extLst>
              <a:ext uri="{FF2B5EF4-FFF2-40B4-BE49-F238E27FC236}">
                <a16:creationId xmlns:a16="http://schemas.microsoft.com/office/drawing/2014/main" id="{7C039BB4-97F8-C943-B26C-760180B56330}"/>
              </a:ext>
            </a:extLst>
          </p:cNvPr>
          <p:cNvGrpSpPr/>
          <p:nvPr/>
        </p:nvGrpSpPr>
        <p:grpSpPr>
          <a:xfrm>
            <a:off x="4341778" y="1566863"/>
            <a:ext cx="2281394" cy="4155570"/>
            <a:chOff x="4762369" y="1771034"/>
            <a:chExt cx="2281394" cy="4155570"/>
          </a:xfrm>
        </p:grpSpPr>
        <p:grpSp>
          <p:nvGrpSpPr>
            <p:cNvPr id="9" name="Group 8">
              <a:extLst>
                <a:ext uri="{FF2B5EF4-FFF2-40B4-BE49-F238E27FC236}">
                  <a16:creationId xmlns:a16="http://schemas.microsoft.com/office/drawing/2014/main" id="{AE662E80-1948-2040-8E88-A1B296A8158D}"/>
                </a:ext>
              </a:extLst>
            </p:cNvPr>
            <p:cNvGrpSpPr/>
            <p:nvPr/>
          </p:nvGrpSpPr>
          <p:grpSpPr>
            <a:xfrm>
              <a:off x="4762369" y="2277996"/>
              <a:ext cx="2281394" cy="3648608"/>
              <a:chOff x="803262" y="1884991"/>
              <a:chExt cx="2281394" cy="3648608"/>
            </a:xfrm>
          </p:grpSpPr>
          <p:sp>
            <p:nvSpPr>
              <p:cNvPr id="10" name="Rectangle 9">
                <a:extLst>
                  <a:ext uri="{FF2B5EF4-FFF2-40B4-BE49-F238E27FC236}">
                    <a16:creationId xmlns:a16="http://schemas.microsoft.com/office/drawing/2014/main" id="{2A52A883-F93D-5249-AF3C-DB060029F52C}"/>
                  </a:ext>
                </a:extLst>
              </p:cNvPr>
              <p:cNvSpPr/>
              <p:nvPr/>
            </p:nvSpPr>
            <p:spPr>
              <a:xfrm>
                <a:off x="803262" y="5164267"/>
                <a:ext cx="2281394" cy="369332"/>
              </a:xfrm>
              <a:prstGeom prst="rect">
                <a:avLst/>
              </a:prstGeom>
            </p:spPr>
            <p:txBody>
              <a:bodyPr wrap="none">
                <a:spAutoFit/>
              </a:bodyPr>
              <a:lstStyle/>
              <a:p>
                <a:r>
                  <a:rPr lang="en-HK" dirty="0"/>
                  <a:t>[Funkhouser et al. 04] </a:t>
                </a:r>
              </a:p>
            </p:txBody>
          </p:sp>
          <p:pic>
            <p:nvPicPr>
              <p:cNvPr id="11" name="Picture 10">
                <a:extLst>
                  <a:ext uri="{FF2B5EF4-FFF2-40B4-BE49-F238E27FC236}">
                    <a16:creationId xmlns:a16="http://schemas.microsoft.com/office/drawing/2014/main" id="{0B9AD686-03F9-5C49-9420-6D0D8BA8443C}"/>
                  </a:ext>
                </a:extLst>
              </p:cNvPr>
              <p:cNvPicPr>
                <a:picLocks noChangeAspect="1"/>
              </p:cNvPicPr>
              <p:nvPr/>
            </p:nvPicPr>
            <p:blipFill>
              <a:blip r:embed="rId5"/>
              <a:stretch>
                <a:fillRect/>
              </a:stretch>
            </p:blipFill>
            <p:spPr>
              <a:xfrm>
                <a:off x="803262" y="1884991"/>
                <a:ext cx="2159950" cy="3157667"/>
              </a:xfrm>
              <a:prstGeom prst="rect">
                <a:avLst/>
              </a:prstGeom>
            </p:spPr>
          </p:pic>
        </p:grpSp>
        <p:sp>
          <p:nvSpPr>
            <p:cNvPr id="16" name="TextBox 15">
              <a:extLst>
                <a:ext uri="{FF2B5EF4-FFF2-40B4-BE49-F238E27FC236}">
                  <a16:creationId xmlns:a16="http://schemas.microsoft.com/office/drawing/2014/main" id="{6767AE47-1205-3141-84BD-744811252430}"/>
                </a:ext>
              </a:extLst>
            </p:cNvPr>
            <p:cNvSpPr txBox="1"/>
            <p:nvPr/>
          </p:nvSpPr>
          <p:spPr>
            <a:xfrm>
              <a:off x="5158278" y="1771034"/>
              <a:ext cx="1368131" cy="369332"/>
            </a:xfrm>
            <a:prstGeom prst="rect">
              <a:avLst/>
            </a:prstGeom>
            <a:noFill/>
          </p:spPr>
          <p:txBody>
            <a:bodyPr wrap="none" rtlCol="0">
              <a:spAutoFit/>
            </a:bodyPr>
            <a:lstStyle/>
            <a:p>
              <a:r>
                <a:rPr lang="en-US" b="1" dirty="0"/>
                <a:t>composition</a:t>
              </a:r>
            </a:p>
          </p:txBody>
        </p:sp>
      </p:grpSp>
      <p:grpSp>
        <p:nvGrpSpPr>
          <p:cNvPr id="23" name="Group 22">
            <a:extLst>
              <a:ext uri="{FF2B5EF4-FFF2-40B4-BE49-F238E27FC236}">
                <a16:creationId xmlns:a16="http://schemas.microsoft.com/office/drawing/2014/main" id="{14FCAC7A-1E6E-3E4B-BB24-B60F744F42EE}"/>
              </a:ext>
            </a:extLst>
          </p:cNvPr>
          <p:cNvGrpSpPr/>
          <p:nvPr/>
        </p:nvGrpSpPr>
        <p:grpSpPr>
          <a:xfrm>
            <a:off x="7244240" y="675051"/>
            <a:ext cx="3944718" cy="2451640"/>
            <a:chOff x="7828998" y="2639157"/>
            <a:chExt cx="3944718" cy="2451640"/>
          </a:xfrm>
        </p:grpSpPr>
        <p:grpSp>
          <p:nvGrpSpPr>
            <p:cNvPr id="12" name="Group 11">
              <a:extLst>
                <a:ext uri="{FF2B5EF4-FFF2-40B4-BE49-F238E27FC236}">
                  <a16:creationId xmlns:a16="http://schemas.microsoft.com/office/drawing/2014/main" id="{9A7134C6-0BD3-FD43-9515-F0DBC2447649}"/>
                </a:ext>
              </a:extLst>
            </p:cNvPr>
            <p:cNvGrpSpPr/>
            <p:nvPr/>
          </p:nvGrpSpPr>
          <p:grpSpPr>
            <a:xfrm>
              <a:off x="7828998" y="2986534"/>
              <a:ext cx="3944718" cy="2104263"/>
              <a:chOff x="4118724" y="3727969"/>
              <a:chExt cx="3944718" cy="2104263"/>
            </a:xfrm>
          </p:grpSpPr>
          <p:sp>
            <p:nvSpPr>
              <p:cNvPr id="13" name="Rectangle 12">
                <a:extLst>
                  <a:ext uri="{FF2B5EF4-FFF2-40B4-BE49-F238E27FC236}">
                    <a16:creationId xmlns:a16="http://schemas.microsoft.com/office/drawing/2014/main" id="{36039283-626E-1746-824E-D4AAC0E6CE5A}"/>
                  </a:ext>
                </a:extLst>
              </p:cNvPr>
              <p:cNvSpPr/>
              <p:nvPr/>
            </p:nvSpPr>
            <p:spPr>
              <a:xfrm>
                <a:off x="5279067" y="5462900"/>
                <a:ext cx="1888659" cy="369332"/>
              </a:xfrm>
              <a:prstGeom prst="rect">
                <a:avLst/>
              </a:prstGeom>
            </p:spPr>
            <p:txBody>
              <a:bodyPr wrap="none">
                <a:spAutoFit/>
              </a:bodyPr>
              <a:lstStyle/>
              <a:p>
                <a:r>
                  <a:rPr lang="en-HK" dirty="0">
                    <a:latin typeface="NimbusRomNo9L"/>
                  </a:rPr>
                  <a:t>[Ramani et al. 16] </a:t>
                </a:r>
                <a:endParaRPr lang="en-HK" dirty="0">
                  <a:effectLst/>
                </a:endParaRPr>
              </a:p>
            </p:txBody>
          </p:sp>
          <p:pic>
            <p:nvPicPr>
              <p:cNvPr id="14" name="Picture 13">
                <a:extLst>
                  <a:ext uri="{FF2B5EF4-FFF2-40B4-BE49-F238E27FC236}">
                    <a16:creationId xmlns:a16="http://schemas.microsoft.com/office/drawing/2014/main" id="{BA7D0C88-0593-C043-A0E7-B5742F523B05}"/>
                  </a:ext>
                </a:extLst>
              </p:cNvPr>
              <p:cNvPicPr>
                <a:picLocks noChangeAspect="1"/>
              </p:cNvPicPr>
              <p:nvPr/>
            </p:nvPicPr>
            <p:blipFill rotWithShape="1">
              <a:blip r:embed="rId6"/>
              <a:srcRect t="9846"/>
              <a:stretch/>
            </p:blipFill>
            <p:spPr>
              <a:xfrm>
                <a:off x="4118724" y="3727969"/>
                <a:ext cx="3944718" cy="1751702"/>
              </a:xfrm>
              <a:prstGeom prst="rect">
                <a:avLst/>
              </a:prstGeom>
            </p:spPr>
          </p:pic>
        </p:grpSp>
        <p:sp>
          <p:nvSpPr>
            <p:cNvPr id="17" name="TextBox 16">
              <a:extLst>
                <a:ext uri="{FF2B5EF4-FFF2-40B4-BE49-F238E27FC236}">
                  <a16:creationId xmlns:a16="http://schemas.microsoft.com/office/drawing/2014/main" id="{64195A1C-B1AF-D247-8F19-D6BEE62903D5}"/>
                </a:ext>
              </a:extLst>
            </p:cNvPr>
            <p:cNvSpPr txBox="1"/>
            <p:nvPr/>
          </p:nvSpPr>
          <p:spPr>
            <a:xfrm>
              <a:off x="9111520" y="2639157"/>
              <a:ext cx="1379673" cy="369332"/>
            </a:xfrm>
            <a:prstGeom prst="rect">
              <a:avLst/>
            </a:prstGeom>
            <a:noFill/>
          </p:spPr>
          <p:txBody>
            <a:bodyPr wrap="none" rtlCol="0">
              <a:spAutoFit/>
            </a:bodyPr>
            <a:lstStyle/>
            <a:p>
              <a:r>
                <a:rPr lang="en-US" b="1" dirty="0"/>
                <a:t>deformation</a:t>
              </a:r>
            </a:p>
          </p:txBody>
        </p:sp>
      </p:grpSp>
      <p:grpSp>
        <p:nvGrpSpPr>
          <p:cNvPr id="24" name="Group 23">
            <a:extLst>
              <a:ext uri="{FF2B5EF4-FFF2-40B4-BE49-F238E27FC236}">
                <a16:creationId xmlns:a16="http://schemas.microsoft.com/office/drawing/2014/main" id="{9130A624-7E68-B54B-AF8D-7CE0818F9517}"/>
              </a:ext>
            </a:extLst>
          </p:cNvPr>
          <p:cNvGrpSpPr/>
          <p:nvPr/>
        </p:nvGrpSpPr>
        <p:grpSpPr>
          <a:xfrm>
            <a:off x="7311856" y="3619034"/>
            <a:ext cx="4417318" cy="2570076"/>
            <a:chOff x="685885" y="2032986"/>
            <a:chExt cx="4417318" cy="2570076"/>
          </a:xfrm>
        </p:grpSpPr>
        <p:pic>
          <p:nvPicPr>
            <p:cNvPr id="25" name="Picture 24">
              <a:extLst>
                <a:ext uri="{FF2B5EF4-FFF2-40B4-BE49-F238E27FC236}">
                  <a16:creationId xmlns:a16="http://schemas.microsoft.com/office/drawing/2014/main" id="{B743F270-1DD1-5D44-8EB2-2DC62185BF0E}"/>
                </a:ext>
              </a:extLst>
            </p:cNvPr>
            <p:cNvPicPr>
              <a:picLocks noChangeAspect="1"/>
            </p:cNvPicPr>
            <p:nvPr/>
          </p:nvPicPr>
          <p:blipFill>
            <a:blip r:embed="rId7"/>
            <a:stretch>
              <a:fillRect/>
            </a:stretch>
          </p:blipFill>
          <p:spPr>
            <a:xfrm>
              <a:off x="685885" y="2364548"/>
              <a:ext cx="4417318" cy="1884976"/>
            </a:xfrm>
            <a:prstGeom prst="rect">
              <a:avLst/>
            </a:prstGeom>
          </p:spPr>
        </p:pic>
        <p:sp>
          <p:nvSpPr>
            <p:cNvPr id="26" name="Rectangle 25">
              <a:extLst>
                <a:ext uri="{FF2B5EF4-FFF2-40B4-BE49-F238E27FC236}">
                  <a16:creationId xmlns:a16="http://schemas.microsoft.com/office/drawing/2014/main" id="{5DB847D6-C6B8-F74E-AC73-B9D7E406C9BC}"/>
                </a:ext>
              </a:extLst>
            </p:cNvPr>
            <p:cNvSpPr/>
            <p:nvPr/>
          </p:nvSpPr>
          <p:spPr>
            <a:xfrm>
              <a:off x="2062746" y="4233730"/>
              <a:ext cx="1512337" cy="369332"/>
            </a:xfrm>
            <a:prstGeom prst="rect">
              <a:avLst/>
            </a:prstGeom>
          </p:spPr>
          <p:txBody>
            <a:bodyPr wrap="none">
              <a:spAutoFit/>
            </a:bodyPr>
            <a:lstStyle/>
            <a:p>
              <a:r>
                <a:rPr lang="en-HK" dirty="0">
                  <a:latin typeface="NimbusRomNo9L"/>
                </a:rPr>
                <a:t>[Lee et al. 16] </a:t>
              </a:r>
              <a:endParaRPr lang="en-HK" dirty="0"/>
            </a:p>
          </p:txBody>
        </p:sp>
        <p:sp>
          <p:nvSpPr>
            <p:cNvPr id="27" name="TextBox 26">
              <a:extLst>
                <a:ext uri="{FF2B5EF4-FFF2-40B4-BE49-F238E27FC236}">
                  <a16:creationId xmlns:a16="http://schemas.microsoft.com/office/drawing/2014/main" id="{285EB6B9-380B-5C4A-B6EC-B322857BEFFD}"/>
                </a:ext>
              </a:extLst>
            </p:cNvPr>
            <p:cNvSpPr txBox="1"/>
            <p:nvPr/>
          </p:nvSpPr>
          <p:spPr>
            <a:xfrm>
              <a:off x="1718069" y="2032986"/>
              <a:ext cx="2201693" cy="369332"/>
            </a:xfrm>
            <a:prstGeom prst="rect">
              <a:avLst/>
            </a:prstGeom>
            <a:noFill/>
          </p:spPr>
          <p:txBody>
            <a:bodyPr wrap="none" rtlCol="0">
              <a:spAutoFit/>
            </a:bodyPr>
            <a:lstStyle/>
            <a:p>
              <a:r>
                <a:rPr lang="en-HK" b="1" dirty="0"/>
                <a:t>interactive indication</a:t>
              </a:r>
              <a:endParaRPr lang="en-US" b="1" dirty="0"/>
            </a:p>
          </p:txBody>
        </p:sp>
      </p:grpSp>
    </p:spTree>
    <p:custDataLst>
      <p:tags r:id="rId1"/>
    </p:custDataLst>
    <p:extLst>
      <p:ext uri="{BB962C8B-B14F-4D97-AF65-F5344CB8AC3E}">
        <p14:creationId xmlns:p14="http://schemas.microsoft.com/office/powerpoint/2010/main" val="3758625261"/>
      </p:ext>
    </p:extLst>
  </p:cSld>
  <p:clrMapOvr>
    <a:masterClrMapping/>
  </p:clrMapOvr>
  <mc:AlternateContent xmlns:mc="http://schemas.openxmlformats.org/markup-compatibility/2006" xmlns:p14="http://schemas.microsoft.com/office/powerpoint/2010/main">
    <mc:Choice Requires="p14">
      <p:transition spd="slow" p14:dur="2000" advTm="13481"/>
    </mc:Choice>
    <mc:Fallback xmlns="">
      <p:transition spd="slow" advTm="134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Evaluation User Study: result</a:t>
            </a:r>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a:xfrm>
            <a:off x="838200" y="1912072"/>
            <a:ext cx="10515600" cy="4351338"/>
          </a:xfrm>
        </p:spPr>
        <p:txBody>
          <a:bodyPr>
            <a:normAutofit/>
          </a:bodyPr>
          <a:lstStyle/>
          <a:p>
            <a:r>
              <a:rPr lang="en-HK" dirty="0"/>
              <a:t>Preference for system</a:t>
            </a:r>
          </a:p>
          <a:p>
            <a:endParaRPr lang="en-HK" dirty="0"/>
          </a:p>
          <a:p>
            <a:endParaRPr lang="en-HK" dirty="0"/>
          </a:p>
          <a:p>
            <a:endParaRPr lang="en-HK" dirty="0"/>
          </a:p>
          <a:p>
            <a:endParaRPr lang="en-HK" dirty="0"/>
          </a:p>
          <a:p>
            <a:endParaRPr lang="en-HK" dirty="0"/>
          </a:p>
          <a:p>
            <a:endParaRPr lang="en-HK" dirty="0"/>
          </a:p>
          <a:p>
            <a:endParaRPr lang="en-HK" dirty="0"/>
          </a:p>
          <a:p>
            <a:pPr marL="0" indent="0">
              <a:buNone/>
            </a:pPr>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30</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pic>
        <p:nvPicPr>
          <p:cNvPr id="11" name="Picture 10">
            <a:extLst>
              <a:ext uri="{FF2B5EF4-FFF2-40B4-BE49-F238E27FC236}">
                <a16:creationId xmlns:a16="http://schemas.microsoft.com/office/drawing/2014/main" id="{AA2A534F-9C84-754B-868F-CD6BD2892FF2}"/>
              </a:ext>
            </a:extLst>
          </p:cNvPr>
          <p:cNvPicPr>
            <a:picLocks noChangeAspect="1"/>
          </p:cNvPicPr>
          <p:nvPr/>
        </p:nvPicPr>
        <p:blipFill>
          <a:blip r:embed="rId3"/>
          <a:stretch>
            <a:fillRect/>
          </a:stretch>
        </p:blipFill>
        <p:spPr>
          <a:xfrm>
            <a:off x="1679511" y="2724539"/>
            <a:ext cx="7709759" cy="3295422"/>
          </a:xfrm>
          <a:prstGeom prst="rect">
            <a:avLst/>
          </a:prstGeom>
        </p:spPr>
      </p:pic>
    </p:spTree>
    <p:extLst>
      <p:ext uri="{BB962C8B-B14F-4D97-AF65-F5344CB8AC3E}">
        <p14:creationId xmlns:p14="http://schemas.microsoft.com/office/powerpoint/2010/main" val="1096576406"/>
      </p:ext>
    </p:extLst>
  </p:cSld>
  <p:clrMapOvr>
    <a:masterClrMapping/>
  </p:clrMapOvr>
  <mc:AlternateContent xmlns:mc="http://schemas.openxmlformats.org/markup-compatibility/2006" xmlns:p14="http://schemas.microsoft.com/office/powerpoint/2010/main">
    <mc:Choice Requires="p14">
      <p:transition spd="slow" p14:dur="2000" advTm="18081"/>
    </mc:Choice>
    <mc:Fallback xmlns="">
      <p:transition spd="slow" advTm="1808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Limitations and Future Work </a:t>
            </a:r>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p:txBody>
          <a:bodyPr/>
          <a:lstStyle/>
          <a:p>
            <a:r>
              <a:rPr lang="en-HK" dirty="0"/>
              <a:t>The modeling results are restricted by the predefined components. </a:t>
            </a:r>
          </a:p>
          <a:p>
            <a:pPr lvl="1"/>
            <a:r>
              <a:rPr lang="en-HK" sz="2800" dirty="0">
                <a:solidFill>
                  <a:srgbClr val="0070C0"/>
                </a:solidFill>
              </a:rPr>
              <a:t>elicitation study for richer components</a:t>
            </a:r>
          </a:p>
          <a:p>
            <a:pPr lvl="1"/>
            <a:r>
              <a:rPr lang="en-HK" sz="2800" dirty="0">
                <a:solidFill>
                  <a:srgbClr val="0070C0"/>
                </a:solidFill>
              </a:rPr>
              <a:t>learning-based motion recognition methods </a:t>
            </a:r>
          </a:p>
          <a:p>
            <a:pPr lvl="1"/>
            <a:r>
              <a:rPr lang="en-HK" sz="2800" dirty="0">
                <a:solidFill>
                  <a:srgbClr val="0070C0"/>
                </a:solidFill>
              </a:rPr>
              <a:t>trade-off between the variety and the user-friendliness </a:t>
            </a:r>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31</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Tree>
    <p:custDataLst>
      <p:tags r:id="rId1"/>
    </p:custDataLst>
    <p:extLst>
      <p:ext uri="{BB962C8B-B14F-4D97-AF65-F5344CB8AC3E}">
        <p14:creationId xmlns:p14="http://schemas.microsoft.com/office/powerpoint/2010/main" val="2014421769"/>
      </p:ext>
    </p:extLst>
  </p:cSld>
  <p:clrMapOvr>
    <a:masterClrMapping/>
  </p:clrMapOvr>
  <mc:AlternateContent xmlns:mc="http://schemas.openxmlformats.org/markup-compatibility/2006" xmlns:p14="http://schemas.microsoft.com/office/powerpoint/2010/main">
    <mc:Choice Requires="p14">
      <p:transition spd="slow" p14:dur="2000" advTm="47980"/>
    </mc:Choice>
    <mc:Fallback xmlns="">
      <p:transition spd="slow" advTm="47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Limitations and Future Work </a:t>
            </a:r>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p:txBody>
          <a:bodyPr/>
          <a:lstStyle/>
          <a:p>
            <a:r>
              <a:rPr lang="en-HK" dirty="0"/>
              <a:t>The modeling results are restricted by the predefined components. </a:t>
            </a:r>
          </a:p>
          <a:p>
            <a:endParaRPr lang="en-HK" dirty="0"/>
          </a:p>
          <a:p>
            <a:r>
              <a:rPr lang="en-HK" dirty="0"/>
              <a:t>The limitation of hand tracking devices</a:t>
            </a:r>
          </a:p>
          <a:p>
            <a:pPr lvl="1"/>
            <a:r>
              <a:rPr lang="en-HK" sz="2800" dirty="0">
                <a:solidFill>
                  <a:srgbClr val="0070C0"/>
                </a:solidFill>
              </a:rPr>
              <a:t>better hand tracking devices such as MANUS glove</a:t>
            </a:r>
          </a:p>
          <a:p>
            <a:pPr lvl="1"/>
            <a:endParaRPr lang="en-HK" dirty="0"/>
          </a:p>
          <a:p>
            <a:endParaRPr lang="en-HK"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32</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Tree>
    <p:custDataLst>
      <p:tags r:id="rId1"/>
    </p:custDataLst>
    <p:extLst>
      <p:ext uri="{BB962C8B-B14F-4D97-AF65-F5344CB8AC3E}">
        <p14:creationId xmlns:p14="http://schemas.microsoft.com/office/powerpoint/2010/main" val="562719311"/>
      </p:ext>
    </p:extLst>
  </p:cSld>
  <p:clrMapOvr>
    <a:masterClrMapping/>
  </p:clrMapOvr>
  <mc:AlternateContent xmlns:mc="http://schemas.openxmlformats.org/markup-compatibility/2006" xmlns:p14="http://schemas.microsoft.com/office/powerpoint/2010/main">
    <mc:Choice Requires="p14">
      <p:transition spd="slow" p14:dur="2000" advTm="28098"/>
    </mc:Choice>
    <mc:Fallback xmlns="">
      <p:transition spd="slow" advTm="280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Limitations and Future Work </a:t>
            </a:r>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p:txBody>
          <a:bodyPr/>
          <a:lstStyle/>
          <a:p>
            <a:r>
              <a:rPr lang="en-HK" dirty="0"/>
              <a:t>The modeling results are restricted by the predefined components</a:t>
            </a:r>
          </a:p>
          <a:p>
            <a:endParaRPr lang="en-HK" dirty="0"/>
          </a:p>
          <a:p>
            <a:r>
              <a:rPr lang="en-HK" dirty="0"/>
              <a:t>The limitation of hand tracking devices</a:t>
            </a:r>
          </a:p>
          <a:p>
            <a:endParaRPr lang="en-HK" dirty="0"/>
          </a:p>
          <a:p>
            <a:r>
              <a:rPr lang="en-HK" dirty="0"/>
              <a:t>Focus on “hand” motions in a desktop environment and furniture</a:t>
            </a:r>
          </a:p>
          <a:p>
            <a:pPr lvl="1"/>
            <a:r>
              <a:rPr lang="en-HK" sz="2800" dirty="0">
                <a:solidFill>
                  <a:srgbClr val="0070C0"/>
                </a:solidFill>
              </a:rPr>
              <a:t>broader contexts in more immersive environments</a:t>
            </a:r>
          </a:p>
          <a:p>
            <a:endParaRPr lang="en-HK"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33</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Tree>
    <p:custDataLst>
      <p:tags r:id="rId1"/>
    </p:custDataLst>
    <p:extLst>
      <p:ext uri="{BB962C8B-B14F-4D97-AF65-F5344CB8AC3E}">
        <p14:creationId xmlns:p14="http://schemas.microsoft.com/office/powerpoint/2010/main" val="583405689"/>
      </p:ext>
    </p:extLst>
  </p:cSld>
  <p:clrMapOvr>
    <a:masterClrMapping/>
  </p:clrMapOvr>
  <mc:AlternateContent xmlns:mc="http://schemas.openxmlformats.org/markup-compatibility/2006" xmlns:p14="http://schemas.microsoft.com/office/powerpoint/2010/main">
    <mc:Choice Requires="p14">
      <p:transition spd="slow" p14:dur="2000" advTm="25052"/>
    </mc:Choice>
    <mc:Fallback xmlns="">
      <p:transition spd="slow" advTm="250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Limitations and Future Work </a:t>
            </a:r>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p:txBody>
          <a:bodyPr/>
          <a:lstStyle/>
          <a:p>
            <a:r>
              <a:rPr lang="en-HK" dirty="0"/>
              <a:t>The modeling results are restricted by the predefined components. </a:t>
            </a:r>
          </a:p>
          <a:p>
            <a:endParaRPr lang="en-HK" dirty="0"/>
          </a:p>
          <a:p>
            <a:r>
              <a:rPr lang="en-HK" dirty="0"/>
              <a:t>The limitation of hand tracking devices</a:t>
            </a:r>
          </a:p>
          <a:p>
            <a:endParaRPr lang="en-HK" dirty="0"/>
          </a:p>
          <a:p>
            <a:r>
              <a:rPr lang="en-HK" dirty="0"/>
              <a:t>Focus on “hand” motions in a desktop environment and furniture</a:t>
            </a:r>
          </a:p>
          <a:p>
            <a:endParaRPr lang="en-HK" dirty="0"/>
          </a:p>
          <a:p>
            <a:r>
              <a:rPr lang="en-HK" dirty="0"/>
              <a:t>Lack of precision</a:t>
            </a:r>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34</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Tree>
    <p:extLst>
      <p:ext uri="{BB962C8B-B14F-4D97-AF65-F5344CB8AC3E}">
        <p14:creationId xmlns:p14="http://schemas.microsoft.com/office/powerpoint/2010/main" val="3949446356"/>
      </p:ext>
    </p:extLst>
  </p:cSld>
  <p:clrMapOvr>
    <a:masterClrMapping/>
  </p:clrMapOvr>
  <mc:AlternateContent xmlns:mc="http://schemas.openxmlformats.org/markup-compatibility/2006" xmlns:p14="http://schemas.microsoft.com/office/powerpoint/2010/main">
    <mc:Choice Requires="p14">
      <p:transition spd="slow" p14:dur="2000" advTm="17257"/>
    </mc:Choice>
    <mc:Fallback xmlns="">
      <p:transition spd="slow" advTm="1725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D851C-9F3F-B34E-A027-3D5EFB3017E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96D260CE-059E-C44D-AF7F-BDCAB5B77072}"/>
              </a:ext>
            </a:extLst>
          </p:cNvPr>
          <p:cNvSpPr>
            <a:spLocks noGrp="1"/>
          </p:cNvSpPr>
          <p:nvPr>
            <p:ph idx="1"/>
          </p:nvPr>
        </p:nvSpPr>
        <p:spPr/>
        <p:txBody>
          <a:bodyPr/>
          <a:lstStyle/>
          <a:p>
            <a:r>
              <a:rPr lang="en-US" dirty="0"/>
              <a:t>Explore the idea of a ``motion-guided'' 3D modeling interface;</a:t>
            </a:r>
          </a:p>
          <a:p>
            <a:r>
              <a:rPr lang="en-US" dirty="0"/>
              <a:t>Design and implement a 3D modeling system that uses this concept;</a:t>
            </a:r>
          </a:p>
          <a:p>
            <a:r>
              <a:rPr lang="en-US" dirty="0"/>
              <a:t>Perform an evaluation user study to demonstrate the strengths and weaknesses.</a:t>
            </a:r>
          </a:p>
        </p:txBody>
      </p:sp>
      <p:sp>
        <p:nvSpPr>
          <p:cNvPr id="4" name="Slide Number Placeholder 3">
            <a:extLst>
              <a:ext uri="{FF2B5EF4-FFF2-40B4-BE49-F238E27FC236}">
                <a16:creationId xmlns:a16="http://schemas.microsoft.com/office/drawing/2014/main" id="{423524D1-F579-A248-BE75-5627E9D5E483}"/>
              </a:ext>
            </a:extLst>
          </p:cNvPr>
          <p:cNvSpPr>
            <a:spLocks noGrp="1"/>
          </p:cNvSpPr>
          <p:nvPr>
            <p:ph type="sldNum" sz="quarter" idx="4"/>
          </p:nvPr>
        </p:nvSpPr>
        <p:spPr/>
        <p:txBody>
          <a:bodyPr/>
          <a:lstStyle/>
          <a:p>
            <a:fld id="{FBD610FB-C9AF-094D-8D1A-79CDC10893FF}" type="slidenum">
              <a:rPr lang="en-US" smtClean="0"/>
              <a:pPr/>
              <a:t>35</a:t>
            </a:fld>
            <a:endParaRPr lang="en-US" dirty="0"/>
          </a:p>
        </p:txBody>
      </p:sp>
      <p:sp>
        <p:nvSpPr>
          <p:cNvPr id="5" name="Footer Placeholder 4">
            <a:extLst>
              <a:ext uri="{FF2B5EF4-FFF2-40B4-BE49-F238E27FC236}">
                <a16:creationId xmlns:a16="http://schemas.microsoft.com/office/drawing/2014/main" id="{ED323BA5-8D31-3744-A44C-5CFCB543FA5A}"/>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Tree>
    <p:custDataLst>
      <p:tags r:id="rId1"/>
    </p:custDataLst>
    <p:extLst>
      <p:ext uri="{BB962C8B-B14F-4D97-AF65-F5344CB8AC3E}">
        <p14:creationId xmlns:p14="http://schemas.microsoft.com/office/powerpoint/2010/main" val="545620106"/>
      </p:ext>
    </p:extLst>
  </p:cSld>
  <p:clrMapOvr>
    <a:masterClrMapping/>
  </p:clrMapOvr>
  <mc:AlternateContent xmlns:mc="http://schemas.openxmlformats.org/markup-compatibility/2006" xmlns:p14="http://schemas.microsoft.com/office/powerpoint/2010/main">
    <mc:Choice Requires="p14">
      <p:transition spd="slow" p14:dur="2000" advTm="32776"/>
    </mc:Choice>
    <mc:Fallback xmlns="">
      <p:transition spd="slow" advTm="327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F61307-CE64-8D4F-99A4-F345A8DA6231}"/>
              </a:ext>
            </a:extLst>
          </p:cNvPr>
          <p:cNvSpPr>
            <a:spLocks noGrp="1"/>
          </p:cNvSpPr>
          <p:nvPr>
            <p:ph type="sldNum" sz="quarter" idx="4"/>
          </p:nvPr>
        </p:nvSpPr>
        <p:spPr/>
        <p:txBody>
          <a:bodyPr/>
          <a:lstStyle/>
          <a:p>
            <a:fld id="{FBD610FB-C9AF-094D-8D1A-79CDC10893FF}" type="slidenum">
              <a:rPr lang="en-US" smtClean="0"/>
              <a:pPr/>
              <a:t>36</a:t>
            </a:fld>
            <a:endParaRPr lang="en-US" dirty="0"/>
          </a:p>
        </p:txBody>
      </p:sp>
      <p:sp>
        <p:nvSpPr>
          <p:cNvPr id="5" name="Footer Placeholder 4">
            <a:extLst>
              <a:ext uri="{FF2B5EF4-FFF2-40B4-BE49-F238E27FC236}">
                <a16:creationId xmlns:a16="http://schemas.microsoft.com/office/drawing/2014/main" id="{53205F25-76F1-1D4A-8F84-625340903FD9}"/>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
        <p:nvSpPr>
          <p:cNvPr id="6" name="TextBox 5">
            <a:extLst>
              <a:ext uri="{FF2B5EF4-FFF2-40B4-BE49-F238E27FC236}">
                <a16:creationId xmlns:a16="http://schemas.microsoft.com/office/drawing/2014/main" id="{73830B2A-A01F-7C4C-B879-5F5CED8DCDCC}"/>
              </a:ext>
            </a:extLst>
          </p:cNvPr>
          <p:cNvSpPr txBox="1"/>
          <p:nvPr/>
        </p:nvSpPr>
        <p:spPr>
          <a:xfrm>
            <a:off x="4189740" y="2413337"/>
            <a:ext cx="3812519" cy="1015663"/>
          </a:xfrm>
          <a:prstGeom prst="rect">
            <a:avLst/>
          </a:prstGeom>
          <a:noFill/>
        </p:spPr>
        <p:txBody>
          <a:bodyPr wrap="none" rtlCol="0">
            <a:spAutoFit/>
          </a:bodyPr>
          <a:lstStyle/>
          <a:p>
            <a:r>
              <a:rPr lang="en-US" sz="6000" dirty="0"/>
              <a:t>Thank You !</a:t>
            </a:r>
          </a:p>
        </p:txBody>
      </p:sp>
    </p:spTree>
    <p:extLst>
      <p:ext uri="{BB962C8B-B14F-4D97-AF65-F5344CB8AC3E}">
        <p14:creationId xmlns:p14="http://schemas.microsoft.com/office/powerpoint/2010/main" val="3981174186"/>
      </p:ext>
    </p:extLst>
  </p:cSld>
  <p:clrMapOvr>
    <a:masterClrMapping/>
  </p:clrMapOvr>
  <mc:AlternateContent xmlns:mc="http://schemas.openxmlformats.org/markup-compatibility/2006" xmlns:p14="http://schemas.microsoft.com/office/powerpoint/2010/main">
    <mc:Choice Requires="p14">
      <p:transition spd="slow" p14:dur="2000" advTm="4177"/>
    </mc:Choice>
    <mc:Fallback xmlns="">
      <p:transition spd="slow" advTm="417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D6FC8-386F-9B44-BA4A-F53FD3E3CFAD}"/>
              </a:ext>
            </a:extLst>
          </p:cNvPr>
          <p:cNvSpPr>
            <a:spLocks noGrp="1"/>
          </p:cNvSpPr>
          <p:nvPr>
            <p:ph type="title"/>
          </p:nvPr>
        </p:nvSpPr>
        <p:spPr/>
        <p:txBody>
          <a:bodyPr/>
          <a:lstStyle/>
          <a:p>
            <a:r>
              <a:rPr lang="en-US" dirty="0"/>
              <a:t>Our goal</a:t>
            </a:r>
          </a:p>
        </p:txBody>
      </p:sp>
      <p:sp>
        <p:nvSpPr>
          <p:cNvPr id="4" name="Slide Number Placeholder 3">
            <a:extLst>
              <a:ext uri="{FF2B5EF4-FFF2-40B4-BE49-F238E27FC236}">
                <a16:creationId xmlns:a16="http://schemas.microsoft.com/office/drawing/2014/main" id="{B2045BE8-113E-0745-BEDE-08F5989BF22F}"/>
              </a:ext>
            </a:extLst>
          </p:cNvPr>
          <p:cNvSpPr>
            <a:spLocks noGrp="1"/>
          </p:cNvSpPr>
          <p:nvPr>
            <p:ph type="sldNum" sz="quarter" idx="4"/>
          </p:nvPr>
        </p:nvSpPr>
        <p:spPr/>
        <p:txBody>
          <a:bodyPr/>
          <a:lstStyle/>
          <a:p>
            <a:fld id="{FBD610FB-C9AF-094D-8D1A-79CDC10893FF}" type="slidenum">
              <a:rPr lang="en-US" smtClean="0"/>
              <a:pPr/>
              <a:t>4</a:t>
            </a:fld>
            <a:endParaRPr lang="en-US" dirty="0"/>
          </a:p>
        </p:txBody>
      </p:sp>
      <p:sp>
        <p:nvSpPr>
          <p:cNvPr id="5" name="Footer Placeholder 4">
            <a:extLst>
              <a:ext uri="{FF2B5EF4-FFF2-40B4-BE49-F238E27FC236}">
                <a16:creationId xmlns:a16="http://schemas.microsoft.com/office/drawing/2014/main" id="{AEDBEDF9-647B-1F44-B7AA-7E55FF5AC19D}"/>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grpSp>
        <p:nvGrpSpPr>
          <p:cNvPr id="19" name="Group 18">
            <a:extLst>
              <a:ext uri="{FF2B5EF4-FFF2-40B4-BE49-F238E27FC236}">
                <a16:creationId xmlns:a16="http://schemas.microsoft.com/office/drawing/2014/main" id="{595EEA5D-743C-0846-8AF7-553D9B5CF1E4}"/>
              </a:ext>
            </a:extLst>
          </p:cNvPr>
          <p:cNvGrpSpPr/>
          <p:nvPr/>
        </p:nvGrpSpPr>
        <p:grpSpPr>
          <a:xfrm>
            <a:off x="685885" y="1842952"/>
            <a:ext cx="4417318" cy="2878718"/>
            <a:chOff x="685885" y="1842952"/>
            <a:chExt cx="4417318" cy="2878718"/>
          </a:xfrm>
        </p:grpSpPr>
        <p:pic>
          <p:nvPicPr>
            <p:cNvPr id="16" name="Picture 15">
              <a:extLst>
                <a:ext uri="{FF2B5EF4-FFF2-40B4-BE49-F238E27FC236}">
                  <a16:creationId xmlns:a16="http://schemas.microsoft.com/office/drawing/2014/main" id="{98885D58-22A8-EF49-8DAC-0AE11B5641EF}"/>
                </a:ext>
              </a:extLst>
            </p:cNvPr>
            <p:cNvPicPr>
              <a:picLocks noChangeAspect="1"/>
            </p:cNvPicPr>
            <p:nvPr/>
          </p:nvPicPr>
          <p:blipFill>
            <a:blip r:embed="rId6"/>
            <a:stretch>
              <a:fillRect/>
            </a:stretch>
          </p:blipFill>
          <p:spPr>
            <a:xfrm>
              <a:off x="685885" y="2364548"/>
              <a:ext cx="4417318" cy="1884976"/>
            </a:xfrm>
            <a:prstGeom prst="rect">
              <a:avLst/>
            </a:prstGeom>
          </p:spPr>
        </p:pic>
        <p:sp>
          <p:nvSpPr>
            <p:cNvPr id="17" name="Rectangle 16">
              <a:extLst>
                <a:ext uri="{FF2B5EF4-FFF2-40B4-BE49-F238E27FC236}">
                  <a16:creationId xmlns:a16="http://schemas.microsoft.com/office/drawing/2014/main" id="{741D400F-C7AF-6547-A19C-C89630C32FA0}"/>
                </a:ext>
              </a:extLst>
            </p:cNvPr>
            <p:cNvSpPr/>
            <p:nvPr/>
          </p:nvSpPr>
          <p:spPr>
            <a:xfrm>
              <a:off x="2138376" y="4352338"/>
              <a:ext cx="1512337" cy="369332"/>
            </a:xfrm>
            <a:prstGeom prst="rect">
              <a:avLst/>
            </a:prstGeom>
          </p:spPr>
          <p:txBody>
            <a:bodyPr wrap="none">
              <a:spAutoFit/>
            </a:bodyPr>
            <a:lstStyle/>
            <a:p>
              <a:r>
                <a:rPr lang="en-HK" dirty="0">
                  <a:latin typeface="NimbusRomNo9L"/>
                </a:rPr>
                <a:t>[Lee et al. 16] </a:t>
              </a:r>
              <a:endParaRPr lang="en-HK" dirty="0"/>
            </a:p>
          </p:txBody>
        </p:sp>
        <p:sp>
          <p:nvSpPr>
            <p:cNvPr id="18" name="TextBox 17">
              <a:extLst>
                <a:ext uri="{FF2B5EF4-FFF2-40B4-BE49-F238E27FC236}">
                  <a16:creationId xmlns:a16="http://schemas.microsoft.com/office/drawing/2014/main" id="{6145C94F-655F-D74B-94E6-63300BCC5D88}"/>
                </a:ext>
              </a:extLst>
            </p:cNvPr>
            <p:cNvSpPr txBox="1"/>
            <p:nvPr/>
          </p:nvSpPr>
          <p:spPr>
            <a:xfrm>
              <a:off x="2211280" y="1842952"/>
              <a:ext cx="1366528" cy="369332"/>
            </a:xfrm>
            <a:prstGeom prst="rect">
              <a:avLst/>
            </a:prstGeom>
            <a:noFill/>
          </p:spPr>
          <p:txBody>
            <a:bodyPr wrap="none" rtlCol="0">
              <a:spAutoFit/>
            </a:bodyPr>
            <a:lstStyle/>
            <a:p>
              <a:r>
                <a:rPr lang="en-HK" b="1" dirty="0"/>
                <a:t>Static object</a:t>
              </a:r>
              <a:endParaRPr lang="en-US" b="1" dirty="0"/>
            </a:p>
          </p:txBody>
        </p:sp>
      </p:grpSp>
      <p:pic>
        <p:nvPicPr>
          <p:cNvPr id="13" name="Online Media 12" descr="1">
            <a:hlinkClick r:id="" action="ppaction://media"/>
            <a:extLst>
              <a:ext uri="{FF2B5EF4-FFF2-40B4-BE49-F238E27FC236}">
                <a16:creationId xmlns:a16="http://schemas.microsoft.com/office/drawing/2014/main" id="{0C9A7329-1EC4-B940-BF64-9BA463DAB9F9}"/>
              </a:ext>
            </a:extLst>
          </p:cNvPr>
          <p:cNvPicPr>
            <a:picLocks noChangeAspect="1"/>
          </p:cNvPicPr>
          <p:nvPr>
            <a:videoFile r:link="rId2"/>
            <p:extLst>
              <p:ext uri="{DAA4B4D4-6D71-4841-9C94-3DE7FCFB9230}">
                <p14:media xmlns:p14="http://schemas.microsoft.com/office/powerpoint/2010/main" r:embed="rId3">
                  <p14:trim st="604.7307"/>
                </p14:media>
              </p:ext>
            </p:extLst>
          </p:nvPr>
        </p:nvPicPr>
        <p:blipFill rotWithShape="1">
          <a:blip r:embed="rId7"/>
          <a:srcRect r="7418" b="2572"/>
          <a:stretch/>
        </p:blipFill>
        <p:spPr>
          <a:xfrm>
            <a:off x="5913728" y="578835"/>
            <a:ext cx="5592387" cy="5700330"/>
          </a:xfrm>
          <a:prstGeom prst="rect">
            <a:avLst/>
          </a:prstGeom>
        </p:spPr>
      </p:pic>
      <p:sp>
        <p:nvSpPr>
          <p:cNvPr id="20" name="Rectangle 19">
            <a:extLst>
              <a:ext uri="{FF2B5EF4-FFF2-40B4-BE49-F238E27FC236}">
                <a16:creationId xmlns:a16="http://schemas.microsoft.com/office/drawing/2014/main" id="{95B2DE8C-8593-A941-A7E1-E7DD19890CF1}"/>
              </a:ext>
            </a:extLst>
          </p:cNvPr>
          <p:cNvSpPr/>
          <p:nvPr/>
        </p:nvSpPr>
        <p:spPr>
          <a:xfrm>
            <a:off x="7949540" y="1027906"/>
            <a:ext cx="1968809" cy="369332"/>
          </a:xfrm>
          <a:prstGeom prst="rect">
            <a:avLst/>
          </a:prstGeom>
        </p:spPr>
        <p:txBody>
          <a:bodyPr wrap="none">
            <a:spAutoFit/>
          </a:bodyPr>
          <a:lstStyle/>
          <a:p>
            <a:r>
              <a:rPr lang="en-HK" b="1" dirty="0"/>
              <a:t>Multi-poses object</a:t>
            </a:r>
            <a:endParaRPr lang="en-US" b="1" dirty="0"/>
          </a:p>
        </p:txBody>
      </p:sp>
    </p:spTree>
    <p:custDataLst>
      <p:tags r:id="rId1"/>
    </p:custDataLst>
    <p:extLst>
      <p:ext uri="{BB962C8B-B14F-4D97-AF65-F5344CB8AC3E}">
        <p14:creationId xmlns:p14="http://schemas.microsoft.com/office/powerpoint/2010/main" val="1747146167"/>
      </p:ext>
    </p:extLst>
  </p:cSld>
  <p:clrMapOvr>
    <a:masterClrMapping/>
  </p:clrMapOvr>
  <mc:AlternateContent xmlns:mc="http://schemas.openxmlformats.org/markup-compatibility/2006" xmlns:p14="http://schemas.microsoft.com/office/powerpoint/2010/main">
    <mc:Choice Requires="p14">
      <p:transition spd="slow" p14:dur="2000" advTm="21800"/>
    </mc:Choice>
    <mc:Fallback xmlns="">
      <p:transition spd="slow" advTm="21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extLst>
    <p:ext uri="{E180D4A7-C9FB-4DFB-919C-405C955672EB}">
      <p14:showEvtLst xmlns:p14="http://schemas.microsoft.com/office/powerpoint/2010/main">
        <p14:playEvt time="13396" objId="13"/>
        <p14:stopEvt time="19367" objId="1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8D8C88A-7283-244A-9195-5074A65A7A14}"/>
              </a:ext>
            </a:extLst>
          </p:cNvPr>
          <p:cNvGrpSpPr/>
          <p:nvPr/>
        </p:nvGrpSpPr>
        <p:grpSpPr>
          <a:xfrm>
            <a:off x="5913728" y="578835"/>
            <a:ext cx="6040434" cy="5700330"/>
            <a:chOff x="5913728" y="578835"/>
            <a:chExt cx="6040434" cy="5700330"/>
          </a:xfrm>
        </p:grpSpPr>
        <p:pic>
          <p:nvPicPr>
            <p:cNvPr id="11" name="Online Media 12" descr="1">
              <a:hlinkClick r:id="" action="ppaction://media"/>
              <a:extLst>
                <a:ext uri="{FF2B5EF4-FFF2-40B4-BE49-F238E27FC236}">
                  <a16:creationId xmlns:a16="http://schemas.microsoft.com/office/drawing/2014/main" id="{535C428A-BF47-ED44-99D5-C055E7E3746C}"/>
                </a:ext>
              </a:extLst>
            </p:cNvPr>
            <p:cNvPicPr>
              <a:picLocks noChangeAspect="1"/>
            </p:cNvPicPr>
            <p:nvPr>
              <a:videoFile r:link="rId1"/>
              <p:extLst>
                <p:ext uri="{DAA4B4D4-6D71-4841-9C94-3DE7FCFB9230}">
                  <p14:media xmlns:p14="http://schemas.microsoft.com/office/powerpoint/2010/main" r:embed="rId2">
                    <p14:trim st="604.7307"/>
                  </p14:media>
                </p:ext>
              </p:extLst>
            </p:nvPr>
          </p:nvPicPr>
          <p:blipFill rotWithShape="1">
            <a:blip r:embed="rId5"/>
            <a:srcRect b="2572"/>
            <a:stretch>
              <a:fillRect/>
            </a:stretch>
          </p:blipFill>
          <p:spPr>
            <a:xfrm>
              <a:off x="5913728" y="578835"/>
              <a:ext cx="6040434" cy="5700330"/>
            </a:xfrm>
            <a:prstGeom prst="rect">
              <a:avLst/>
            </a:prstGeom>
          </p:spPr>
        </p:pic>
        <p:sp>
          <p:nvSpPr>
            <p:cNvPr id="13" name="Rectangle 12">
              <a:extLst>
                <a:ext uri="{FF2B5EF4-FFF2-40B4-BE49-F238E27FC236}">
                  <a16:creationId xmlns:a16="http://schemas.microsoft.com/office/drawing/2014/main" id="{FC3F73D0-FB73-8246-A09A-6C2A76B1DDFC}"/>
                </a:ext>
              </a:extLst>
            </p:cNvPr>
            <p:cNvSpPr/>
            <p:nvPr/>
          </p:nvSpPr>
          <p:spPr>
            <a:xfrm>
              <a:off x="7949540" y="1027906"/>
              <a:ext cx="1968809" cy="369332"/>
            </a:xfrm>
            <a:prstGeom prst="rect">
              <a:avLst/>
            </a:prstGeom>
          </p:spPr>
          <p:txBody>
            <a:bodyPr wrap="none">
              <a:spAutoFit/>
            </a:bodyPr>
            <a:lstStyle/>
            <a:p>
              <a:r>
                <a:rPr lang="en-HK" b="1" dirty="0"/>
                <a:t>Multi-poses object</a:t>
              </a:r>
              <a:endParaRPr lang="en-US" b="1" dirty="0"/>
            </a:p>
          </p:txBody>
        </p:sp>
      </p:grpSp>
      <p:sp>
        <p:nvSpPr>
          <p:cNvPr id="2" name="Title 1">
            <a:extLst>
              <a:ext uri="{FF2B5EF4-FFF2-40B4-BE49-F238E27FC236}">
                <a16:creationId xmlns:a16="http://schemas.microsoft.com/office/drawing/2014/main" id="{C3CD6FC8-386F-9B44-BA4A-F53FD3E3CFAD}"/>
              </a:ext>
            </a:extLst>
          </p:cNvPr>
          <p:cNvSpPr>
            <a:spLocks noGrp="1"/>
          </p:cNvSpPr>
          <p:nvPr>
            <p:ph type="title"/>
          </p:nvPr>
        </p:nvSpPr>
        <p:spPr/>
        <p:txBody>
          <a:bodyPr/>
          <a:lstStyle/>
          <a:p>
            <a:r>
              <a:rPr lang="en-US" dirty="0"/>
              <a:t>Our goal</a:t>
            </a:r>
          </a:p>
        </p:txBody>
      </p:sp>
      <p:sp>
        <p:nvSpPr>
          <p:cNvPr id="4" name="Slide Number Placeholder 3">
            <a:extLst>
              <a:ext uri="{FF2B5EF4-FFF2-40B4-BE49-F238E27FC236}">
                <a16:creationId xmlns:a16="http://schemas.microsoft.com/office/drawing/2014/main" id="{B2045BE8-113E-0745-BEDE-08F5989BF22F}"/>
              </a:ext>
            </a:extLst>
          </p:cNvPr>
          <p:cNvSpPr>
            <a:spLocks noGrp="1"/>
          </p:cNvSpPr>
          <p:nvPr>
            <p:ph type="sldNum" sz="quarter" idx="4"/>
          </p:nvPr>
        </p:nvSpPr>
        <p:spPr/>
        <p:txBody>
          <a:bodyPr/>
          <a:lstStyle/>
          <a:p>
            <a:fld id="{FBD610FB-C9AF-094D-8D1A-79CDC10893FF}" type="slidenum">
              <a:rPr lang="en-US" smtClean="0"/>
              <a:pPr/>
              <a:t>5</a:t>
            </a:fld>
            <a:endParaRPr lang="en-US" dirty="0"/>
          </a:p>
        </p:txBody>
      </p:sp>
      <p:sp>
        <p:nvSpPr>
          <p:cNvPr id="5" name="Footer Placeholder 4">
            <a:extLst>
              <a:ext uri="{FF2B5EF4-FFF2-40B4-BE49-F238E27FC236}">
                <a16:creationId xmlns:a16="http://schemas.microsoft.com/office/drawing/2014/main" id="{AEDBEDF9-647B-1F44-B7AA-7E55FF5AC19D}"/>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
        <p:nvSpPr>
          <p:cNvPr id="12" name="Content Placeholder 2">
            <a:extLst>
              <a:ext uri="{FF2B5EF4-FFF2-40B4-BE49-F238E27FC236}">
                <a16:creationId xmlns:a16="http://schemas.microsoft.com/office/drawing/2014/main" id="{96E86D61-56E0-6941-9518-CE3756DFC72F}"/>
              </a:ext>
            </a:extLst>
          </p:cNvPr>
          <p:cNvSpPr>
            <a:spLocks noGrp="1"/>
          </p:cNvSpPr>
          <p:nvPr>
            <p:ph idx="1"/>
          </p:nvPr>
        </p:nvSpPr>
        <p:spPr>
          <a:xfrm>
            <a:off x="838200" y="1825625"/>
            <a:ext cx="5772150" cy="4351338"/>
          </a:xfrm>
        </p:spPr>
        <p:txBody>
          <a:bodyPr/>
          <a:lstStyle/>
          <a:p>
            <a:r>
              <a:rPr lang="en-US" dirty="0"/>
              <a:t>A </a:t>
            </a:r>
            <a:r>
              <a:rPr lang="en-HK" dirty="0"/>
              <a:t>modeling system for conceptual design of multi-functional furniture</a:t>
            </a:r>
          </a:p>
          <a:p>
            <a:endParaRPr lang="en-US" dirty="0"/>
          </a:p>
        </p:txBody>
      </p:sp>
    </p:spTree>
    <p:extLst>
      <p:ext uri="{BB962C8B-B14F-4D97-AF65-F5344CB8AC3E}">
        <p14:creationId xmlns:p14="http://schemas.microsoft.com/office/powerpoint/2010/main" val="2539030118"/>
      </p:ext>
    </p:extLst>
  </p:cSld>
  <p:clrMapOvr>
    <a:masterClrMapping/>
  </p:clrMapOvr>
  <mc:AlternateContent xmlns:mc="http://schemas.openxmlformats.org/markup-compatibility/2006" xmlns:p14="http://schemas.microsoft.com/office/powerpoint/2010/main">
    <mc:Choice Requires="p14">
      <p:transition spd="slow" p14:dur="2000" advTm="19667"/>
    </mc:Choice>
    <mc:Fallback xmlns="">
      <p:transition spd="slow" advTm="19667"/>
    </mc:Fallback>
  </mc:AlternateContent>
  <p:timing>
    <p:tnLst>
      <p:par>
        <p:cTn id="1" dur="indefinite" restart="never" nodeType="tmRoot">
          <p:childTnLst>
            <p:par>
              <p:cTn id="2"/>
            </p:par>
            <p:video>
              <p:cMediaNode vol="80000" mute="1">
                <p:cTn id="3"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48E9-BDDE-C541-A05D-76F6FB88891D}"/>
              </a:ext>
            </a:extLst>
          </p:cNvPr>
          <p:cNvSpPr>
            <a:spLocks noGrp="1"/>
          </p:cNvSpPr>
          <p:nvPr>
            <p:ph type="title"/>
          </p:nvPr>
        </p:nvSpPr>
        <p:spPr/>
        <p:txBody>
          <a:bodyPr/>
          <a:lstStyle/>
          <a:p>
            <a:r>
              <a:rPr lang="en-US" dirty="0"/>
              <a:t>Key idea</a:t>
            </a:r>
          </a:p>
        </p:txBody>
      </p:sp>
      <p:sp>
        <p:nvSpPr>
          <p:cNvPr id="3" name="Content Placeholder 2">
            <a:extLst>
              <a:ext uri="{FF2B5EF4-FFF2-40B4-BE49-F238E27FC236}">
                <a16:creationId xmlns:a16="http://schemas.microsoft.com/office/drawing/2014/main" id="{24DAD8FA-B2F7-DC43-89E7-490BCBC4C252}"/>
              </a:ext>
            </a:extLst>
          </p:cNvPr>
          <p:cNvSpPr>
            <a:spLocks noGrp="1"/>
          </p:cNvSpPr>
          <p:nvPr>
            <p:ph idx="1"/>
          </p:nvPr>
        </p:nvSpPr>
        <p:spPr/>
        <p:txBody>
          <a:bodyPr/>
          <a:lstStyle/>
          <a:p>
            <a:r>
              <a:rPr lang="en-US" dirty="0"/>
              <a:t>A </a:t>
            </a:r>
            <a:r>
              <a:rPr lang="en-HK" dirty="0"/>
              <a:t>“motion-guided” interface </a:t>
            </a:r>
          </a:p>
          <a:p>
            <a:endParaRPr lang="en-US" dirty="0"/>
          </a:p>
        </p:txBody>
      </p:sp>
      <p:sp>
        <p:nvSpPr>
          <p:cNvPr id="4" name="Slide Number Placeholder 3">
            <a:extLst>
              <a:ext uri="{FF2B5EF4-FFF2-40B4-BE49-F238E27FC236}">
                <a16:creationId xmlns:a16="http://schemas.microsoft.com/office/drawing/2014/main" id="{237C1BAB-E962-0548-A28E-87337025DE14}"/>
              </a:ext>
            </a:extLst>
          </p:cNvPr>
          <p:cNvSpPr>
            <a:spLocks noGrp="1"/>
          </p:cNvSpPr>
          <p:nvPr>
            <p:ph type="sldNum" sz="quarter" idx="4"/>
          </p:nvPr>
        </p:nvSpPr>
        <p:spPr/>
        <p:txBody>
          <a:bodyPr/>
          <a:lstStyle/>
          <a:p>
            <a:fld id="{FBD610FB-C9AF-094D-8D1A-79CDC10893FF}" type="slidenum">
              <a:rPr lang="en-US" smtClean="0"/>
              <a:pPr/>
              <a:t>6</a:t>
            </a:fld>
            <a:endParaRPr lang="en-US" dirty="0"/>
          </a:p>
        </p:txBody>
      </p:sp>
      <p:sp>
        <p:nvSpPr>
          <p:cNvPr id="5" name="Footer Placeholder 4">
            <a:extLst>
              <a:ext uri="{FF2B5EF4-FFF2-40B4-BE49-F238E27FC236}">
                <a16:creationId xmlns:a16="http://schemas.microsoft.com/office/drawing/2014/main" id="{0522C999-6450-3047-BEAA-32D832B5680E}"/>
              </a:ext>
            </a:extLst>
          </p:cNvPr>
          <p:cNvSpPr>
            <a:spLocks noGrp="1"/>
          </p:cNvSpPr>
          <p:nvPr>
            <p:ph type="ftr" sz="quarter" idx="3"/>
          </p:nvPr>
        </p:nvSpPr>
        <p:spPr>
          <a:xfrm>
            <a:off x="1828800" y="6484794"/>
            <a:ext cx="8534400" cy="256886"/>
          </a:xfrm>
        </p:spPr>
        <p:txBody>
          <a:bodyPr/>
          <a:lstStyle/>
          <a:p>
            <a:pPr algn="ctr"/>
            <a:r>
              <a:rPr lang="en-HK" dirty="0"/>
              <a:t>A Motion-guided Interface for Modeling 3D Multi-functional Furnitur</a:t>
            </a:r>
            <a:r>
              <a:rPr lang="en-HK" i="1" dirty="0"/>
              <a:t>e  - M. Chen &amp; M. Lau </a:t>
            </a:r>
            <a:endParaRPr lang="en-HK" dirty="0"/>
          </a:p>
        </p:txBody>
      </p:sp>
      <p:pic>
        <p:nvPicPr>
          <p:cNvPr id="6" name="Online Media 5" descr="2">
            <a:hlinkClick r:id="" action="ppaction://media"/>
            <a:extLst>
              <a:ext uri="{FF2B5EF4-FFF2-40B4-BE49-F238E27FC236}">
                <a16:creationId xmlns:a16="http://schemas.microsoft.com/office/drawing/2014/main" id="{49924142-D52E-6840-A5FA-2B0F23236725}"/>
              </a:ext>
            </a:extLst>
          </p:cNvPr>
          <p:cNvPicPr>
            <a:picLocks noChangeAspect="1"/>
          </p:cNvPicPr>
          <p:nvPr>
            <a:videoFile r:link="rId2"/>
            <p:extLst>
              <p:ext uri="{DAA4B4D4-6D71-4841-9C94-3DE7FCFB9230}">
                <p14:media xmlns:p14="http://schemas.microsoft.com/office/powerpoint/2010/main" r:embed="rId3">
                  <p14:trim st="889.4239"/>
                </p14:media>
              </p:ext>
            </p:extLst>
          </p:nvPr>
        </p:nvPicPr>
        <p:blipFill rotWithShape="1">
          <a:blip r:embed="rId6"/>
          <a:srcRect l="816" t="17243" r="-816" b="3394"/>
          <a:stretch>
            <a:fillRect/>
          </a:stretch>
        </p:blipFill>
        <p:spPr>
          <a:xfrm>
            <a:off x="1454813" y="2269067"/>
            <a:ext cx="9056168" cy="4042833"/>
          </a:xfrm>
          <a:prstGeom prst="rect">
            <a:avLst/>
          </a:prstGeom>
        </p:spPr>
      </p:pic>
    </p:spTree>
    <p:custDataLst>
      <p:tags r:id="rId1"/>
    </p:custDataLst>
    <p:extLst>
      <p:ext uri="{BB962C8B-B14F-4D97-AF65-F5344CB8AC3E}">
        <p14:creationId xmlns:p14="http://schemas.microsoft.com/office/powerpoint/2010/main" val="953393305"/>
      </p:ext>
    </p:extLst>
  </p:cSld>
  <p:clrMapOvr>
    <a:masterClrMapping/>
  </p:clrMapOvr>
  <mc:AlternateContent xmlns:mc="http://schemas.openxmlformats.org/markup-compatibility/2006" xmlns:p14="http://schemas.microsoft.com/office/powerpoint/2010/main">
    <mc:Choice Requires="p14">
      <p:transition spd="slow" p14:dur="2000" advTm="30496"/>
    </mc:Choice>
    <mc:Fallback xmlns="">
      <p:transition spd="slow" advTm="304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18417" objId="6"/>
        <p14:stopEvt time="29514" objId="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6904-2799-F449-9D29-E9CAB44A36BC}"/>
              </a:ext>
            </a:extLst>
          </p:cNvPr>
          <p:cNvSpPr>
            <a:spLocks noGrp="1"/>
          </p:cNvSpPr>
          <p:nvPr>
            <p:ph type="title"/>
          </p:nvPr>
        </p:nvSpPr>
        <p:spPr/>
        <p:txBody>
          <a:bodyPr/>
          <a:lstStyle/>
          <a:p>
            <a:r>
              <a:rPr lang="en-US" dirty="0"/>
              <a:t>Related works</a:t>
            </a:r>
          </a:p>
        </p:txBody>
      </p:sp>
      <p:pic>
        <p:nvPicPr>
          <p:cNvPr id="9" name="Content Placeholder 8">
            <a:extLst>
              <a:ext uri="{FF2B5EF4-FFF2-40B4-BE49-F238E27FC236}">
                <a16:creationId xmlns:a16="http://schemas.microsoft.com/office/drawing/2014/main" id="{DE145EB8-D8FF-354A-8A60-8EBA541D40D1}"/>
              </a:ext>
            </a:extLst>
          </p:cNvPr>
          <p:cNvPicPr>
            <a:picLocks noGrp="1" noChangeAspect="1"/>
          </p:cNvPicPr>
          <p:nvPr>
            <p:ph idx="1"/>
          </p:nvPr>
        </p:nvPicPr>
        <p:blipFill>
          <a:blip r:embed="rId4"/>
          <a:stretch>
            <a:fillRect/>
          </a:stretch>
        </p:blipFill>
        <p:spPr>
          <a:xfrm>
            <a:off x="838200" y="1596813"/>
            <a:ext cx="3173963" cy="1119755"/>
          </a:xfrm>
        </p:spPr>
      </p:pic>
      <p:sp>
        <p:nvSpPr>
          <p:cNvPr id="4" name="Slide Number Placeholder 3">
            <a:extLst>
              <a:ext uri="{FF2B5EF4-FFF2-40B4-BE49-F238E27FC236}">
                <a16:creationId xmlns:a16="http://schemas.microsoft.com/office/drawing/2014/main" id="{A44ED9A9-9956-6A4F-B768-7C0035393DB1}"/>
              </a:ext>
            </a:extLst>
          </p:cNvPr>
          <p:cNvSpPr>
            <a:spLocks noGrp="1"/>
          </p:cNvSpPr>
          <p:nvPr>
            <p:ph type="sldNum" sz="quarter" idx="4"/>
          </p:nvPr>
        </p:nvSpPr>
        <p:spPr/>
        <p:txBody>
          <a:bodyPr/>
          <a:lstStyle/>
          <a:p>
            <a:fld id="{FBD610FB-C9AF-094D-8D1A-79CDC10893FF}" type="slidenum">
              <a:rPr lang="en-US" smtClean="0"/>
              <a:pPr/>
              <a:t>7</a:t>
            </a:fld>
            <a:endParaRPr lang="en-US" dirty="0"/>
          </a:p>
        </p:txBody>
      </p:sp>
      <p:sp>
        <p:nvSpPr>
          <p:cNvPr id="5" name="Footer Placeholder 4">
            <a:extLst>
              <a:ext uri="{FF2B5EF4-FFF2-40B4-BE49-F238E27FC236}">
                <a16:creationId xmlns:a16="http://schemas.microsoft.com/office/drawing/2014/main" id="{F8E8F535-500F-5A4D-B630-4DDDF242D808}"/>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
        <p:nvSpPr>
          <p:cNvPr id="10" name="TextBox 9">
            <a:extLst>
              <a:ext uri="{FF2B5EF4-FFF2-40B4-BE49-F238E27FC236}">
                <a16:creationId xmlns:a16="http://schemas.microsoft.com/office/drawing/2014/main" id="{BFB2F119-81FA-DC45-8F64-4EBAE74FBC78}"/>
              </a:ext>
            </a:extLst>
          </p:cNvPr>
          <p:cNvSpPr txBox="1"/>
          <p:nvPr/>
        </p:nvSpPr>
        <p:spPr>
          <a:xfrm>
            <a:off x="1505232" y="2692032"/>
            <a:ext cx="1701491" cy="369332"/>
          </a:xfrm>
          <a:prstGeom prst="rect">
            <a:avLst/>
          </a:prstGeom>
          <a:noFill/>
        </p:spPr>
        <p:txBody>
          <a:bodyPr wrap="none" rtlCol="0">
            <a:spAutoFit/>
          </a:bodyPr>
          <a:lstStyle/>
          <a:p>
            <a:r>
              <a:rPr lang="en-HK" dirty="0"/>
              <a:t>[Zhang et al. 13]</a:t>
            </a:r>
          </a:p>
        </p:txBody>
      </p:sp>
      <p:grpSp>
        <p:nvGrpSpPr>
          <p:cNvPr id="3" name="Group 2">
            <a:extLst>
              <a:ext uri="{FF2B5EF4-FFF2-40B4-BE49-F238E27FC236}">
                <a16:creationId xmlns:a16="http://schemas.microsoft.com/office/drawing/2014/main" id="{EABA91CC-13BF-6646-98BB-5345EF0AF7D0}"/>
              </a:ext>
            </a:extLst>
          </p:cNvPr>
          <p:cNvGrpSpPr/>
          <p:nvPr/>
        </p:nvGrpSpPr>
        <p:grpSpPr>
          <a:xfrm>
            <a:off x="4994987" y="1660861"/>
            <a:ext cx="3719804" cy="1390947"/>
            <a:chOff x="4994987" y="1660861"/>
            <a:chExt cx="3719804" cy="1390947"/>
          </a:xfrm>
        </p:grpSpPr>
        <p:pic>
          <p:nvPicPr>
            <p:cNvPr id="6" name="Picture 5">
              <a:extLst>
                <a:ext uri="{FF2B5EF4-FFF2-40B4-BE49-F238E27FC236}">
                  <a16:creationId xmlns:a16="http://schemas.microsoft.com/office/drawing/2014/main" id="{C31365F1-B76F-5D4F-B2E3-B64B18EBA2A0}"/>
                </a:ext>
              </a:extLst>
            </p:cNvPr>
            <p:cNvPicPr>
              <a:picLocks noChangeAspect="1"/>
            </p:cNvPicPr>
            <p:nvPr/>
          </p:nvPicPr>
          <p:blipFill>
            <a:blip r:embed="rId5"/>
            <a:stretch>
              <a:fillRect/>
            </a:stretch>
          </p:blipFill>
          <p:spPr>
            <a:xfrm>
              <a:off x="4994987" y="1660861"/>
              <a:ext cx="3719804" cy="1021615"/>
            </a:xfrm>
            <a:prstGeom prst="rect">
              <a:avLst/>
            </a:prstGeom>
          </p:spPr>
        </p:pic>
        <p:sp>
          <p:nvSpPr>
            <p:cNvPr id="11" name="TextBox 10">
              <a:extLst>
                <a:ext uri="{FF2B5EF4-FFF2-40B4-BE49-F238E27FC236}">
                  <a16:creationId xmlns:a16="http://schemas.microsoft.com/office/drawing/2014/main" id="{5C1BEF1F-6C31-D045-9270-5AC3DC17C528}"/>
                </a:ext>
              </a:extLst>
            </p:cNvPr>
            <p:cNvSpPr txBox="1"/>
            <p:nvPr/>
          </p:nvSpPr>
          <p:spPr>
            <a:xfrm>
              <a:off x="6096000" y="2682476"/>
              <a:ext cx="1459438" cy="369332"/>
            </a:xfrm>
            <a:prstGeom prst="rect">
              <a:avLst/>
            </a:prstGeom>
            <a:noFill/>
          </p:spPr>
          <p:txBody>
            <a:bodyPr wrap="none" rtlCol="0">
              <a:spAutoFit/>
            </a:bodyPr>
            <a:lstStyle/>
            <a:p>
              <a:r>
                <a:rPr lang="en-HK" dirty="0"/>
                <a:t>[Lee et al. 18]</a:t>
              </a:r>
            </a:p>
          </p:txBody>
        </p:sp>
      </p:grpSp>
      <p:grpSp>
        <p:nvGrpSpPr>
          <p:cNvPr id="12" name="Group 11">
            <a:extLst>
              <a:ext uri="{FF2B5EF4-FFF2-40B4-BE49-F238E27FC236}">
                <a16:creationId xmlns:a16="http://schemas.microsoft.com/office/drawing/2014/main" id="{DDC89718-9C1C-3F44-BB2B-926698AC9E76}"/>
              </a:ext>
            </a:extLst>
          </p:cNvPr>
          <p:cNvGrpSpPr/>
          <p:nvPr/>
        </p:nvGrpSpPr>
        <p:grpSpPr>
          <a:xfrm>
            <a:off x="872468" y="3538188"/>
            <a:ext cx="2041132" cy="2658971"/>
            <a:chOff x="638332" y="2233841"/>
            <a:chExt cx="2041132" cy="2658971"/>
          </a:xfrm>
        </p:grpSpPr>
        <p:pic>
          <p:nvPicPr>
            <p:cNvPr id="13" name="Picture 12">
              <a:extLst>
                <a:ext uri="{FF2B5EF4-FFF2-40B4-BE49-F238E27FC236}">
                  <a16:creationId xmlns:a16="http://schemas.microsoft.com/office/drawing/2014/main" id="{54C68779-092A-024D-9FD4-1BA760FF0232}"/>
                </a:ext>
              </a:extLst>
            </p:cNvPr>
            <p:cNvPicPr>
              <a:picLocks noChangeAspect="1"/>
            </p:cNvPicPr>
            <p:nvPr/>
          </p:nvPicPr>
          <p:blipFill>
            <a:blip r:embed="rId6"/>
            <a:stretch>
              <a:fillRect/>
            </a:stretch>
          </p:blipFill>
          <p:spPr>
            <a:xfrm>
              <a:off x="638332" y="2233841"/>
              <a:ext cx="2041132" cy="2281682"/>
            </a:xfrm>
            <a:prstGeom prst="rect">
              <a:avLst/>
            </a:prstGeom>
          </p:spPr>
        </p:pic>
        <p:sp>
          <p:nvSpPr>
            <p:cNvPr id="14" name="Rectangle 13">
              <a:extLst>
                <a:ext uri="{FF2B5EF4-FFF2-40B4-BE49-F238E27FC236}">
                  <a16:creationId xmlns:a16="http://schemas.microsoft.com/office/drawing/2014/main" id="{53D6AE10-7AD7-BB46-95C2-7E7BAB60FC34}"/>
                </a:ext>
              </a:extLst>
            </p:cNvPr>
            <p:cNvSpPr/>
            <p:nvPr/>
          </p:nvSpPr>
          <p:spPr>
            <a:xfrm>
              <a:off x="742780" y="4523480"/>
              <a:ext cx="1936684" cy="369332"/>
            </a:xfrm>
            <a:prstGeom prst="rect">
              <a:avLst/>
            </a:prstGeom>
          </p:spPr>
          <p:txBody>
            <a:bodyPr wrap="none">
              <a:spAutoFit/>
            </a:bodyPr>
            <a:lstStyle/>
            <a:p>
              <a:r>
                <a:rPr lang="en-HK" dirty="0">
                  <a:latin typeface="NimbusRomNo9L"/>
                </a:rPr>
                <a:t>[Weichel et al. 14]</a:t>
              </a:r>
              <a:r>
                <a:rPr lang="en-HK" i="1" dirty="0">
                  <a:latin typeface="NimbusRomNo9L"/>
                </a:rPr>
                <a:t> </a:t>
              </a:r>
              <a:endParaRPr lang="en-HK" dirty="0"/>
            </a:p>
          </p:txBody>
        </p:sp>
      </p:grpSp>
      <p:grpSp>
        <p:nvGrpSpPr>
          <p:cNvPr id="23" name="Group 22">
            <a:extLst>
              <a:ext uri="{FF2B5EF4-FFF2-40B4-BE49-F238E27FC236}">
                <a16:creationId xmlns:a16="http://schemas.microsoft.com/office/drawing/2014/main" id="{B41B3C61-9D8D-094E-B8D1-23BAA98005D9}"/>
              </a:ext>
            </a:extLst>
          </p:cNvPr>
          <p:cNvGrpSpPr/>
          <p:nvPr/>
        </p:nvGrpSpPr>
        <p:grpSpPr>
          <a:xfrm>
            <a:off x="3372712" y="3501131"/>
            <a:ext cx="2727598" cy="2697022"/>
            <a:chOff x="3824824" y="3478162"/>
            <a:chExt cx="2727598" cy="2697022"/>
          </a:xfrm>
        </p:grpSpPr>
        <p:pic>
          <p:nvPicPr>
            <p:cNvPr id="15" name="Picture 14">
              <a:extLst>
                <a:ext uri="{FF2B5EF4-FFF2-40B4-BE49-F238E27FC236}">
                  <a16:creationId xmlns:a16="http://schemas.microsoft.com/office/drawing/2014/main" id="{D4971DD9-C0CD-364A-9554-45F3E8255F90}"/>
                </a:ext>
              </a:extLst>
            </p:cNvPr>
            <p:cNvPicPr>
              <a:picLocks noChangeAspect="1"/>
            </p:cNvPicPr>
            <p:nvPr/>
          </p:nvPicPr>
          <p:blipFill>
            <a:blip r:embed="rId7"/>
            <a:stretch>
              <a:fillRect/>
            </a:stretch>
          </p:blipFill>
          <p:spPr>
            <a:xfrm>
              <a:off x="3824824" y="3478162"/>
              <a:ext cx="2727598" cy="2319733"/>
            </a:xfrm>
            <a:prstGeom prst="rect">
              <a:avLst/>
            </a:prstGeom>
          </p:spPr>
        </p:pic>
        <p:sp>
          <p:nvSpPr>
            <p:cNvPr id="16" name="TextBox 15">
              <a:extLst>
                <a:ext uri="{FF2B5EF4-FFF2-40B4-BE49-F238E27FC236}">
                  <a16:creationId xmlns:a16="http://schemas.microsoft.com/office/drawing/2014/main" id="{FB539E4B-304D-704A-857D-64FA8A297800}"/>
                </a:ext>
              </a:extLst>
            </p:cNvPr>
            <p:cNvSpPr txBox="1"/>
            <p:nvPr/>
          </p:nvSpPr>
          <p:spPr>
            <a:xfrm>
              <a:off x="4474133" y="5805852"/>
              <a:ext cx="1428981" cy="369332"/>
            </a:xfrm>
            <a:prstGeom prst="rect">
              <a:avLst/>
            </a:prstGeom>
            <a:noFill/>
          </p:spPr>
          <p:txBody>
            <a:bodyPr wrap="none" rtlCol="0">
              <a:spAutoFit/>
            </a:bodyPr>
            <a:lstStyle/>
            <a:p>
              <a:r>
                <a:rPr lang="en-US" dirty="0"/>
                <a:t>[Cui et al. 17]</a:t>
              </a:r>
            </a:p>
          </p:txBody>
        </p:sp>
      </p:grpSp>
      <p:grpSp>
        <p:nvGrpSpPr>
          <p:cNvPr id="24" name="Group 23">
            <a:extLst>
              <a:ext uri="{FF2B5EF4-FFF2-40B4-BE49-F238E27FC236}">
                <a16:creationId xmlns:a16="http://schemas.microsoft.com/office/drawing/2014/main" id="{AD1E1D40-CB4D-2F49-81B8-C979B175496E}"/>
              </a:ext>
            </a:extLst>
          </p:cNvPr>
          <p:cNvGrpSpPr/>
          <p:nvPr/>
        </p:nvGrpSpPr>
        <p:grpSpPr>
          <a:xfrm>
            <a:off x="6819646" y="3916134"/>
            <a:ext cx="4534154" cy="2236198"/>
            <a:chOff x="6854889" y="3674264"/>
            <a:chExt cx="4534154" cy="2236198"/>
          </a:xfrm>
        </p:grpSpPr>
        <p:grpSp>
          <p:nvGrpSpPr>
            <p:cNvPr id="17" name="Group 16">
              <a:extLst>
                <a:ext uri="{FF2B5EF4-FFF2-40B4-BE49-F238E27FC236}">
                  <a16:creationId xmlns:a16="http://schemas.microsoft.com/office/drawing/2014/main" id="{3C65A266-596C-F24F-8102-29EDCEE78DBF}"/>
                </a:ext>
              </a:extLst>
            </p:cNvPr>
            <p:cNvGrpSpPr/>
            <p:nvPr/>
          </p:nvGrpSpPr>
          <p:grpSpPr>
            <a:xfrm>
              <a:off x="6854889" y="3674264"/>
              <a:ext cx="2062628" cy="2236198"/>
              <a:chOff x="3688786" y="1700821"/>
              <a:chExt cx="2062628" cy="2236198"/>
            </a:xfrm>
          </p:grpSpPr>
          <p:sp>
            <p:nvSpPr>
              <p:cNvPr id="18" name="Rectangle 17">
                <a:extLst>
                  <a:ext uri="{FF2B5EF4-FFF2-40B4-BE49-F238E27FC236}">
                    <a16:creationId xmlns:a16="http://schemas.microsoft.com/office/drawing/2014/main" id="{7BF2C2AE-6FE0-0248-AB59-256A126B1F33}"/>
                  </a:ext>
                </a:extLst>
              </p:cNvPr>
              <p:cNvSpPr/>
              <p:nvPr/>
            </p:nvSpPr>
            <p:spPr>
              <a:xfrm>
                <a:off x="3949697" y="3567687"/>
                <a:ext cx="1540806" cy="369332"/>
              </a:xfrm>
              <a:prstGeom prst="rect">
                <a:avLst/>
              </a:prstGeom>
            </p:spPr>
            <p:txBody>
              <a:bodyPr wrap="none">
                <a:spAutoFit/>
              </a:bodyPr>
              <a:lstStyle/>
              <a:p>
                <a:r>
                  <a:rPr lang="en-HK" dirty="0">
                    <a:latin typeface="NimbusRomNo9L"/>
                  </a:rPr>
                  <a:t>[Holz et al.11] </a:t>
                </a:r>
                <a:endParaRPr lang="en-HK" dirty="0">
                  <a:effectLst/>
                </a:endParaRPr>
              </a:p>
            </p:txBody>
          </p:sp>
          <p:pic>
            <p:nvPicPr>
              <p:cNvPr id="19" name="Picture 18">
                <a:extLst>
                  <a:ext uri="{FF2B5EF4-FFF2-40B4-BE49-F238E27FC236}">
                    <a16:creationId xmlns:a16="http://schemas.microsoft.com/office/drawing/2014/main" id="{0B750D64-B515-3A47-9796-2CF05B58283B}"/>
                  </a:ext>
                </a:extLst>
              </p:cNvPr>
              <p:cNvPicPr>
                <a:picLocks noChangeAspect="1"/>
              </p:cNvPicPr>
              <p:nvPr/>
            </p:nvPicPr>
            <p:blipFill>
              <a:blip r:embed="rId8"/>
              <a:stretch>
                <a:fillRect/>
              </a:stretch>
            </p:blipFill>
            <p:spPr>
              <a:xfrm>
                <a:off x="3688786" y="1700821"/>
                <a:ext cx="2062628" cy="1856733"/>
              </a:xfrm>
              <a:prstGeom prst="rect">
                <a:avLst/>
              </a:prstGeom>
            </p:spPr>
          </p:pic>
        </p:grpSp>
        <p:grpSp>
          <p:nvGrpSpPr>
            <p:cNvPr id="20" name="Group 19">
              <a:extLst>
                <a:ext uri="{FF2B5EF4-FFF2-40B4-BE49-F238E27FC236}">
                  <a16:creationId xmlns:a16="http://schemas.microsoft.com/office/drawing/2014/main" id="{AEBA38B0-3D72-184E-8BB7-5001535F07C1}"/>
                </a:ext>
              </a:extLst>
            </p:cNvPr>
            <p:cNvGrpSpPr/>
            <p:nvPr/>
          </p:nvGrpSpPr>
          <p:grpSpPr>
            <a:xfrm>
              <a:off x="9114057" y="3845376"/>
              <a:ext cx="2274986" cy="2065086"/>
              <a:chOff x="6093123" y="1861800"/>
              <a:chExt cx="2274986" cy="2065086"/>
            </a:xfrm>
          </p:grpSpPr>
          <p:sp>
            <p:nvSpPr>
              <p:cNvPr id="21" name="Rectangle 20">
                <a:extLst>
                  <a:ext uri="{FF2B5EF4-FFF2-40B4-BE49-F238E27FC236}">
                    <a16:creationId xmlns:a16="http://schemas.microsoft.com/office/drawing/2014/main" id="{FC1CB921-036D-4E48-AED1-162B938A3D49}"/>
                  </a:ext>
                </a:extLst>
              </p:cNvPr>
              <p:cNvSpPr/>
              <p:nvPr/>
            </p:nvSpPr>
            <p:spPr>
              <a:xfrm>
                <a:off x="6259300" y="3557554"/>
                <a:ext cx="1791260" cy="369332"/>
              </a:xfrm>
              <a:prstGeom prst="rect">
                <a:avLst/>
              </a:prstGeom>
            </p:spPr>
            <p:txBody>
              <a:bodyPr wrap="none">
                <a:spAutoFit/>
              </a:bodyPr>
              <a:lstStyle/>
              <a:p>
                <a:r>
                  <a:rPr lang="en-HK" dirty="0">
                    <a:latin typeface="NimbusRomNo9L"/>
                  </a:rPr>
                  <a:t>[Huang et al. 18] </a:t>
                </a:r>
                <a:endParaRPr lang="en-HK" dirty="0">
                  <a:effectLst/>
                </a:endParaRPr>
              </a:p>
            </p:txBody>
          </p:sp>
          <p:pic>
            <p:nvPicPr>
              <p:cNvPr id="22" name="Picture 21">
                <a:extLst>
                  <a:ext uri="{FF2B5EF4-FFF2-40B4-BE49-F238E27FC236}">
                    <a16:creationId xmlns:a16="http://schemas.microsoft.com/office/drawing/2014/main" id="{CF6E0243-35E3-2348-873B-A7A10522E04B}"/>
                  </a:ext>
                </a:extLst>
              </p:cNvPr>
              <p:cNvPicPr>
                <a:picLocks noChangeAspect="1"/>
              </p:cNvPicPr>
              <p:nvPr/>
            </p:nvPicPr>
            <p:blipFill>
              <a:blip r:embed="rId9"/>
              <a:stretch>
                <a:fillRect/>
              </a:stretch>
            </p:blipFill>
            <p:spPr>
              <a:xfrm>
                <a:off x="6093123" y="1861800"/>
                <a:ext cx="2274986" cy="1534078"/>
              </a:xfrm>
              <a:prstGeom prst="rect">
                <a:avLst/>
              </a:prstGeom>
            </p:spPr>
          </p:pic>
        </p:grpSp>
      </p:grpSp>
    </p:spTree>
    <p:custDataLst>
      <p:tags r:id="rId1"/>
    </p:custDataLst>
    <p:extLst>
      <p:ext uri="{BB962C8B-B14F-4D97-AF65-F5344CB8AC3E}">
        <p14:creationId xmlns:p14="http://schemas.microsoft.com/office/powerpoint/2010/main" val="2620582453"/>
      </p:ext>
    </p:extLst>
  </p:cSld>
  <p:clrMapOvr>
    <a:masterClrMapping/>
  </p:clrMapOvr>
  <mc:AlternateContent xmlns:mc="http://schemas.openxmlformats.org/markup-compatibility/2006" xmlns:p14="http://schemas.microsoft.com/office/powerpoint/2010/main">
    <mc:Choice Requires="p14">
      <p:transition spd="slow" p14:dur="2000" advTm="54472"/>
    </mc:Choice>
    <mc:Fallback xmlns="">
      <p:transition spd="slow" advTm="544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US" dirty="0"/>
              <a:t>Pipeline</a:t>
            </a:r>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p:txBody>
          <a:bodyPr/>
          <a:lstStyle/>
          <a:p>
            <a:r>
              <a:rPr lang="en-HK" dirty="0"/>
              <a:t>Preliminary user study</a:t>
            </a:r>
          </a:p>
          <a:p>
            <a:r>
              <a:rPr lang="en-HK" dirty="0"/>
              <a:t>System Implementation </a:t>
            </a:r>
          </a:p>
          <a:p>
            <a:r>
              <a:rPr lang="en-HK" dirty="0"/>
              <a:t>Evaluation user study</a:t>
            </a:r>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8</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spTree>
    <p:custDataLst>
      <p:tags r:id="rId1"/>
    </p:custDataLst>
    <p:extLst>
      <p:ext uri="{BB962C8B-B14F-4D97-AF65-F5344CB8AC3E}">
        <p14:creationId xmlns:p14="http://schemas.microsoft.com/office/powerpoint/2010/main" val="3769242959"/>
      </p:ext>
    </p:extLst>
  </p:cSld>
  <p:clrMapOvr>
    <a:masterClrMapping/>
  </p:clrMapOvr>
  <mc:AlternateContent xmlns:mc="http://schemas.openxmlformats.org/markup-compatibility/2006" xmlns:p14="http://schemas.microsoft.com/office/powerpoint/2010/main">
    <mc:Choice Requires="p14">
      <p:transition spd="slow" p14:dur="2000" advTm="39914"/>
    </mc:Choice>
    <mc:Fallback xmlns="">
      <p:transition spd="slow" advTm="399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4D2B0-93C8-E443-8D1B-FA104E5DF1CA}"/>
              </a:ext>
            </a:extLst>
          </p:cNvPr>
          <p:cNvSpPr>
            <a:spLocks noGrp="1"/>
          </p:cNvSpPr>
          <p:nvPr>
            <p:ph type="title"/>
          </p:nvPr>
        </p:nvSpPr>
        <p:spPr/>
        <p:txBody>
          <a:bodyPr/>
          <a:lstStyle/>
          <a:p>
            <a:r>
              <a:rPr lang="en-HK" dirty="0"/>
              <a:t>Preliminary user study</a:t>
            </a:r>
            <a:endParaRPr lang="en-US" dirty="0"/>
          </a:p>
        </p:txBody>
      </p:sp>
      <p:sp>
        <p:nvSpPr>
          <p:cNvPr id="3" name="Content Placeholder 2">
            <a:extLst>
              <a:ext uri="{FF2B5EF4-FFF2-40B4-BE49-F238E27FC236}">
                <a16:creationId xmlns:a16="http://schemas.microsoft.com/office/drawing/2014/main" id="{A13548C3-B019-7A4C-961F-18968AF5CDD5}"/>
              </a:ext>
            </a:extLst>
          </p:cNvPr>
          <p:cNvSpPr>
            <a:spLocks noGrp="1"/>
          </p:cNvSpPr>
          <p:nvPr>
            <p:ph idx="1"/>
          </p:nvPr>
        </p:nvSpPr>
        <p:spPr/>
        <p:txBody>
          <a:bodyPr/>
          <a:lstStyle/>
          <a:p>
            <a:r>
              <a:rPr lang="en-HK" dirty="0"/>
              <a:t>Task 1: dynamic component</a:t>
            </a:r>
          </a:p>
          <a:p>
            <a:endParaRPr lang="en-US" dirty="0"/>
          </a:p>
        </p:txBody>
      </p:sp>
      <p:sp>
        <p:nvSpPr>
          <p:cNvPr id="4" name="Slide Number Placeholder 3">
            <a:extLst>
              <a:ext uri="{FF2B5EF4-FFF2-40B4-BE49-F238E27FC236}">
                <a16:creationId xmlns:a16="http://schemas.microsoft.com/office/drawing/2014/main" id="{10ED673F-8D93-8D4A-A65A-C8AD994BCF56}"/>
              </a:ext>
            </a:extLst>
          </p:cNvPr>
          <p:cNvSpPr>
            <a:spLocks noGrp="1"/>
          </p:cNvSpPr>
          <p:nvPr>
            <p:ph type="sldNum" sz="quarter" idx="4"/>
          </p:nvPr>
        </p:nvSpPr>
        <p:spPr/>
        <p:txBody>
          <a:bodyPr/>
          <a:lstStyle/>
          <a:p>
            <a:fld id="{FBD610FB-C9AF-094D-8D1A-79CDC10893FF}" type="slidenum">
              <a:rPr lang="en-US" smtClean="0"/>
              <a:pPr/>
              <a:t>9</a:t>
            </a:fld>
            <a:endParaRPr lang="en-US" dirty="0"/>
          </a:p>
        </p:txBody>
      </p:sp>
      <p:sp>
        <p:nvSpPr>
          <p:cNvPr id="5" name="Footer Placeholder 4">
            <a:extLst>
              <a:ext uri="{FF2B5EF4-FFF2-40B4-BE49-F238E27FC236}">
                <a16:creationId xmlns:a16="http://schemas.microsoft.com/office/drawing/2014/main" id="{02C4DA0A-A7B6-2848-841E-30E9D8E4C2A6}"/>
              </a:ext>
            </a:extLst>
          </p:cNvPr>
          <p:cNvSpPr>
            <a:spLocks noGrp="1"/>
          </p:cNvSpPr>
          <p:nvPr>
            <p:ph type="ftr" sz="quarter" idx="3"/>
          </p:nvPr>
        </p:nvSpPr>
        <p:spPr/>
        <p:txBody>
          <a:bodyPr/>
          <a:lstStyle/>
          <a:p>
            <a:pPr algn="ctr"/>
            <a:r>
              <a:rPr lang="en-HK" dirty="0"/>
              <a:t>A Motion-guided Interface for Modeling 3D Multi-functional Furnitur</a:t>
            </a:r>
            <a:r>
              <a:rPr lang="en-HK" i="1" dirty="0"/>
              <a:t>e  - M. Chen &amp; M. Lau </a:t>
            </a:r>
            <a:endParaRPr lang="en-HK" dirty="0"/>
          </a:p>
        </p:txBody>
      </p:sp>
      <p:pic>
        <p:nvPicPr>
          <p:cNvPr id="8" name="Online Media 7" descr="1">
            <a:hlinkClick r:id="" action="ppaction://media"/>
            <a:extLst>
              <a:ext uri="{FF2B5EF4-FFF2-40B4-BE49-F238E27FC236}">
                <a16:creationId xmlns:a16="http://schemas.microsoft.com/office/drawing/2014/main" id="{A9F9DECA-4665-4341-817E-63DC72296593}"/>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073503" y="2497667"/>
            <a:ext cx="4905728" cy="3679296"/>
          </a:xfrm>
          <a:prstGeom prst="rect">
            <a:avLst/>
          </a:prstGeom>
        </p:spPr>
      </p:pic>
      <p:pic>
        <p:nvPicPr>
          <p:cNvPr id="9" name="Online Media 8" descr="7">
            <a:hlinkClick r:id="" action="ppaction://media"/>
            <a:extLst>
              <a:ext uri="{FF2B5EF4-FFF2-40B4-BE49-F238E27FC236}">
                <a16:creationId xmlns:a16="http://schemas.microsoft.com/office/drawing/2014/main" id="{5644D917-CA70-F84A-8C48-25E362180602}"/>
              </a:ext>
            </a:extLst>
          </p:cNvPr>
          <p:cNvPicPr>
            <a:picLocks noChangeAspect="1"/>
          </p:cNvPicPr>
          <p:nvPr>
            <a:videoFile r:link="rId5"/>
            <p:extLst>
              <p:ext uri="{DAA4B4D4-6D71-4841-9C94-3DE7FCFB9230}">
                <p14:media xmlns:p14="http://schemas.microsoft.com/office/powerpoint/2010/main" r:embed="rId4"/>
              </p:ext>
            </p:extLst>
          </p:nvPr>
        </p:nvPicPr>
        <p:blipFill>
          <a:blip r:embed="rId9"/>
          <a:stretch>
            <a:fillRect/>
          </a:stretch>
        </p:blipFill>
        <p:spPr>
          <a:xfrm>
            <a:off x="6096000" y="2560968"/>
            <a:ext cx="4736923" cy="3552693"/>
          </a:xfrm>
          <a:prstGeom prst="rect">
            <a:avLst/>
          </a:prstGeom>
        </p:spPr>
      </p:pic>
    </p:spTree>
    <p:custDataLst>
      <p:tags r:id="rId1"/>
    </p:custDataLst>
    <p:extLst>
      <p:ext uri="{BB962C8B-B14F-4D97-AF65-F5344CB8AC3E}">
        <p14:creationId xmlns:p14="http://schemas.microsoft.com/office/powerpoint/2010/main" val="1518500540"/>
      </p:ext>
    </p:extLst>
  </p:cSld>
  <p:clrMapOvr>
    <a:masterClrMapping/>
  </p:clrMapOvr>
  <mc:AlternateContent xmlns:mc="http://schemas.openxmlformats.org/markup-compatibility/2006" xmlns:p14="http://schemas.microsoft.com/office/powerpoint/2010/main">
    <mc:Choice Requires="p14">
      <p:transition spd="slow" p14:dur="2000" advTm="34109"/>
    </mc:Choice>
    <mc:Fallback xmlns="">
      <p:transition spd="slow" advTm="341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8" fill="hold"/>
                                        <p:tgtEl>
                                          <p:spTgt spid="8"/>
                                        </p:tgtEl>
                                      </p:cBhvr>
                                    </p:cmd>
                                  </p:childTnLst>
                                </p:cTn>
                              </p:par>
                              <p:par>
                                <p:cTn id="7" presetID="1" presetClass="mediacall" presetSubtype="0" fill="hold" nodeType="withEffect">
                                  <p:stCondLst>
                                    <p:cond delay="0"/>
                                  </p:stCondLst>
                                  <p:childTnLst>
                                    <p:cmd type="call" cmd="playFrom(0.0)">
                                      <p:cBhvr>
                                        <p:cTn id="8" dur="31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mute="1">
                <p:cTn id="15"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childTnLst>
        </p:cTn>
      </p:par>
    </p:tnLst>
  </p:timing>
  <p:extLst>
    <p:ext uri="{E180D4A7-C9FB-4DFB-919C-405C955672EB}">
      <p14:showEvtLst xmlns:p14="http://schemas.microsoft.com/office/powerpoint/2010/main">
        <p14:playEvt time="10903" objId="8"/>
        <p14:playEvt time="10904" objId="9"/>
        <p14:stopEvt time="14132" objId="9"/>
        <p14:stopEvt time="14448" objId="8"/>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7|1.5|3.1|1.8"/>
</p:tagLst>
</file>

<file path=ppt/tags/tag10.xml><?xml version="1.0" encoding="utf-8"?>
<p:tagLst xmlns:a="http://schemas.openxmlformats.org/drawingml/2006/main" xmlns:r="http://schemas.openxmlformats.org/officeDocument/2006/relationships" xmlns:p="http://schemas.openxmlformats.org/presentationml/2006/main">
  <p:tag name="TIMING" val="|2.1"/>
</p:tagLst>
</file>

<file path=ppt/tags/tag11.xml><?xml version="1.0" encoding="utf-8"?>
<p:tagLst xmlns:a="http://schemas.openxmlformats.org/drawingml/2006/main" xmlns:r="http://schemas.openxmlformats.org/officeDocument/2006/relationships" xmlns:p="http://schemas.openxmlformats.org/presentationml/2006/main">
  <p:tag name="TIMING" val="|3.8"/>
</p:tagLst>
</file>

<file path=ppt/tags/tag12.xml><?xml version="1.0" encoding="utf-8"?>
<p:tagLst xmlns:a="http://schemas.openxmlformats.org/drawingml/2006/main" xmlns:r="http://schemas.openxmlformats.org/officeDocument/2006/relationships" xmlns:p="http://schemas.openxmlformats.org/presentationml/2006/main">
  <p:tag name="TIMING" val="|6.6|11.2|11.6|6.3"/>
</p:tagLst>
</file>

<file path=ppt/tags/tag13.xml><?xml version="1.0" encoding="utf-8"?>
<p:tagLst xmlns:a="http://schemas.openxmlformats.org/drawingml/2006/main" xmlns:r="http://schemas.openxmlformats.org/officeDocument/2006/relationships" xmlns:p="http://schemas.openxmlformats.org/presentationml/2006/main">
  <p:tag name="TIMING" val="|6.9"/>
</p:tagLst>
</file>

<file path=ppt/tags/tag14.xml><?xml version="1.0" encoding="utf-8"?>
<p:tagLst xmlns:a="http://schemas.openxmlformats.org/drawingml/2006/main" xmlns:r="http://schemas.openxmlformats.org/officeDocument/2006/relationships" xmlns:p="http://schemas.openxmlformats.org/presentationml/2006/main">
  <p:tag name="TIMING" val="|16.4"/>
</p:tagLst>
</file>

<file path=ppt/tags/tag15.xml><?xml version="1.0" encoding="utf-8"?>
<p:tagLst xmlns:a="http://schemas.openxmlformats.org/drawingml/2006/main" xmlns:r="http://schemas.openxmlformats.org/officeDocument/2006/relationships" xmlns:p="http://schemas.openxmlformats.org/presentationml/2006/main">
  <p:tag name="TIMING" val="|5.9"/>
</p:tagLst>
</file>

<file path=ppt/tags/tag16.xml><?xml version="1.0" encoding="utf-8"?>
<p:tagLst xmlns:a="http://schemas.openxmlformats.org/drawingml/2006/main" xmlns:r="http://schemas.openxmlformats.org/officeDocument/2006/relationships" xmlns:p="http://schemas.openxmlformats.org/presentationml/2006/main">
  <p:tag name="TIMING" val="|10.1"/>
</p:tagLst>
</file>

<file path=ppt/tags/tag17.xml><?xml version="1.0" encoding="utf-8"?>
<p:tagLst xmlns:a="http://schemas.openxmlformats.org/drawingml/2006/main" xmlns:r="http://schemas.openxmlformats.org/officeDocument/2006/relationships" xmlns:p="http://schemas.openxmlformats.org/presentationml/2006/main">
  <p:tag name="TIMING" val="|4.5"/>
</p:tagLst>
</file>

<file path=ppt/tags/tag18.xml><?xml version="1.0" encoding="utf-8"?>
<p:tagLst xmlns:a="http://schemas.openxmlformats.org/drawingml/2006/main" xmlns:r="http://schemas.openxmlformats.org/officeDocument/2006/relationships" xmlns:p="http://schemas.openxmlformats.org/presentationml/2006/main">
  <p:tag name="TIMING" val="|16.8|9.5|2|8.6"/>
</p:tagLst>
</file>

<file path=ppt/tags/tag19.xml><?xml version="1.0" encoding="utf-8"?>
<p:tagLst xmlns:a="http://schemas.openxmlformats.org/drawingml/2006/main" xmlns:r="http://schemas.openxmlformats.org/officeDocument/2006/relationships" xmlns:p="http://schemas.openxmlformats.org/presentationml/2006/main">
  <p:tag name="TIMING" val="|7.9|5|9.5|13.7"/>
</p:tagLst>
</file>

<file path=ppt/tags/tag2.xml><?xml version="1.0" encoding="utf-8"?>
<p:tagLst xmlns:a="http://schemas.openxmlformats.org/drawingml/2006/main" xmlns:r="http://schemas.openxmlformats.org/officeDocument/2006/relationships" xmlns:p="http://schemas.openxmlformats.org/presentationml/2006/main">
  <p:tag name="TIMING" val="|13.3"/>
</p:tagLst>
</file>

<file path=ppt/tags/tag20.xml><?xml version="1.0" encoding="utf-8"?>
<p:tagLst xmlns:a="http://schemas.openxmlformats.org/drawingml/2006/main" xmlns:r="http://schemas.openxmlformats.org/officeDocument/2006/relationships" xmlns:p="http://schemas.openxmlformats.org/presentationml/2006/main">
  <p:tag name="TIMING" val="|21.1"/>
</p:tagLst>
</file>

<file path=ppt/tags/tag21.xml><?xml version="1.0" encoding="utf-8"?>
<p:tagLst xmlns:a="http://schemas.openxmlformats.org/drawingml/2006/main" xmlns:r="http://schemas.openxmlformats.org/officeDocument/2006/relationships" xmlns:p="http://schemas.openxmlformats.org/presentationml/2006/main">
  <p:tag name="TIMING" val="|8.6"/>
</p:tagLst>
</file>

<file path=ppt/tags/tag22.xml><?xml version="1.0" encoding="utf-8"?>
<p:tagLst xmlns:a="http://schemas.openxmlformats.org/drawingml/2006/main" xmlns:r="http://schemas.openxmlformats.org/officeDocument/2006/relationships" xmlns:p="http://schemas.openxmlformats.org/presentationml/2006/main">
  <p:tag name="TIMING" val="|1.9|15.9|6.2"/>
</p:tagLst>
</file>

<file path=ppt/tags/tag3.xml><?xml version="1.0" encoding="utf-8"?>
<p:tagLst xmlns:a="http://schemas.openxmlformats.org/drawingml/2006/main" xmlns:r="http://schemas.openxmlformats.org/officeDocument/2006/relationships" xmlns:p="http://schemas.openxmlformats.org/presentationml/2006/main">
  <p:tag name="TIMING" val="|18.4"/>
</p:tagLst>
</file>

<file path=ppt/tags/tag4.xml><?xml version="1.0" encoding="utf-8"?>
<p:tagLst xmlns:a="http://schemas.openxmlformats.org/drawingml/2006/main" xmlns:r="http://schemas.openxmlformats.org/officeDocument/2006/relationships" xmlns:p="http://schemas.openxmlformats.org/presentationml/2006/main">
  <p:tag name="TIMING" val="|8.6|4.9|16|6.1|3.8"/>
</p:tagLst>
</file>

<file path=ppt/tags/tag5.xml><?xml version="1.0" encoding="utf-8"?>
<p:tagLst xmlns:a="http://schemas.openxmlformats.org/drawingml/2006/main" xmlns:r="http://schemas.openxmlformats.org/officeDocument/2006/relationships" xmlns:p="http://schemas.openxmlformats.org/presentationml/2006/main">
  <p:tag name="TIMING" val="|5.7|10.8|9.4"/>
</p:tagLst>
</file>

<file path=ppt/tags/tag6.xml><?xml version="1.0" encoding="utf-8"?>
<p:tagLst xmlns:a="http://schemas.openxmlformats.org/drawingml/2006/main" xmlns:r="http://schemas.openxmlformats.org/officeDocument/2006/relationships" xmlns:p="http://schemas.openxmlformats.org/presentationml/2006/main">
  <p:tag name="TIMING" val="|10.8"/>
</p:tagLst>
</file>

<file path=ppt/tags/tag7.xml><?xml version="1.0" encoding="utf-8"?>
<p:tagLst xmlns:a="http://schemas.openxmlformats.org/drawingml/2006/main" xmlns:r="http://schemas.openxmlformats.org/officeDocument/2006/relationships" xmlns:p="http://schemas.openxmlformats.org/presentationml/2006/main">
  <p:tag name="TIMING" val="|7.7"/>
</p:tagLst>
</file>

<file path=ppt/tags/tag8.xml><?xml version="1.0" encoding="utf-8"?>
<p:tagLst xmlns:a="http://schemas.openxmlformats.org/drawingml/2006/main" xmlns:r="http://schemas.openxmlformats.org/officeDocument/2006/relationships" xmlns:p="http://schemas.openxmlformats.org/presentationml/2006/main">
  <p:tag name="TIMING" val="|11.2|11.7|6.7"/>
</p:tagLst>
</file>

<file path=ppt/tags/tag9.xml><?xml version="1.0" encoding="utf-8"?>
<p:tagLst xmlns:a="http://schemas.openxmlformats.org/drawingml/2006/main" xmlns:r="http://schemas.openxmlformats.org/officeDocument/2006/relationships" xmlns:p="http://schemas.openxmlformats.org/presentationml/2006/main">
  <p:tag name="TIMING" val="|19.4"/>
</p:tagLst>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14388CC-D78D-4A33-BCDD-26EE71424390}" vid="{E5CEF74A-34DA-454B-9D39-940580BCA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2020</TotalTime>
  <Words>3351</Words>
  <Application>Microsoft Macintosh PowerPoint</Application>
  <PresentationFormat>Widescreen</PresentationFormat>
  <Paragraphs>436</Paragraphs>
  <Slides>36</Slides>
  <Notes>36</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NimbusRomNo9L</vt:lpstr>
      <vt:lpstr>Arial</vt:lpstr>
      <vt:lpstr>Calibri</vt:lpstr>
      <vt:lpstr>Calibri Light</vt:lpstr>
      <vt:lpstr>Times New Roman</vt:lpstr>
      <vt:lpstr>Theme1</vt:lpstr>
      <vt:lpstr>PowerPoint Presentation</vt:lpstr>
      <vt:lpstr>3D Modelling Tools</vt:lpstr>
      <vt:lpstr>3D Modelling Tools</vt:lpstr>
      <vt:lpstr>Our goal</vt:lpstr>
      <vt:lpstr>Our goal</vt:lpstr>
      <vt:lpstr>Key idea</vt:lpstr>
      <vt:lpstr>Related works</vt:lpstr>
      <vt:lpstr>Pipeline</vt:lpstr>
      <vt:lpstr>Preliminary user study</vt:lpstr>
      <vt:lpstr>Preliminary user study</vt:lpstr>
      <vt:lpstr>Preliminary user study</vt:lpstr>
      <vt:lpstr>Observations</vt:lpstr>
      <vt:lpstr>Chosen motions</vt:lpstr>
      <vt:lpstr>Chosen motions</vt:lpstr>
      <vt:lpstr>Chosen motions</vt:lpstr>
      <vt:lpstr>User Interface</vt:lpstr>
      <vt:lpstr>Implementation: Gesture/Motion Recognition </vt:lpstr>
      <vt:lpstr>Implementation: Gesture/Motion Recognition </vt:lpstr>
      <vt:lpstr>Implementation: Furniture Components </vt:lpstr>
      <vt:lpstr>Implementation: Furniture Components </vt:lpstr>
      <vt:lpstr>Implementation: Furniture Components </vt:lpstr>
      <vt:lpstr>Implementation: Auto-Composition </vt:lpstr>
      <vt:lpstr>Implementation: Auto-Composition </vt:lpstr>
      <vt:lpstr>Implementation: Auto-Composition </vt:lpstr>
      <vt:lpstr>Implementation: Auto-Composition </vt:lpstr>
      <vt:lpstr>Evaluation User Study</vt:lpstr>
      <vt:lpstr>Evaluation User Study: result</vt:lpstr>
      <vt:lpstr>Evaluation User Study: result</vt:lpstr>
      <vt:lpstr>Evaluation User Study: result</vt:lpstr>
      <vt:lpstr>Evaluation User Study: result</vt:lpstr>
      <vt:lpstr>Limitations and Future Work </vt:lpstr>
      <vt:lpstr>Limitations and Future Work </vt:lpstr>
      <vt:lpstr>Limitations and Future Work </vt:lpstr>
      <vt:lpstr>Limitations and Future Work </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Siwiak</dc:creator>
  <cp:lastModifiedBy>CHEN Minchan</cp:lastModifiedBy>
  <cp:revision>458</cp:revision>
  <dcterms:created xsi:type="dcterms:W3CDTF">2021-09-20T23:11:24Z</dcterms:created>
  <dcterms:modified xsi:type="dcterms:W3CDTF">2021-10-20T13:17:56Z</dcterms:modified>
</cp:coreProperties>
</file>